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微信数据分析" id="{38B2C2C1-F4A3-2B44-B994-819C47045D06}">
          <p14:sldIdLst>
            <p14:sldId id="25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/>
    <p:restoredTop sz="94770"/>
  </p:normalViewPr>
  <p:slideViewPr>
    <p:cSldViewPr snapToGrid="0" snapToObjects="1">
      <p:cViewPr>
        <p:scale>
          <a:sx n="129" d="100"/>
          <a:sy n="129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6139" y="1143000"/>
            <a:ext cx="5485723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253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2006"/>
            <a:ext cx="6858000" cy="1791198"/>
          </a:xfrm>
        </p:spPr>
        <p:txBody>
          <a:bodyPr anchor="b"/>
          <a:lstStyle>
            <a:lvl1pPr algn="ctr">
              <a:defRPr sz="405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2279"/>
            <a:ext cx="6858000" cy="1242167"/>
          </a:xfrm>
        </p:spPr>
        <p:txBody>
          <a:bodyPr/>
          <a:lstStyle>
            <a:lvl1pPr marL="0" indent="0" algn="ctr">
              <a:buNone/>
              <a:defRPr sz="1620"/>
            </a:lvl1pPr>
            <a:lvl2pPr marL="308610" indent="0" algn="ctr">
              <a:buNone/>
              <a:defRPr sz="1350"/>
            </a:lvl2pPr>
            <a:lvl3pPr marL="617220" indent="0" algn="ctr">
              <a:buNone/>
              <a:defRPr sz="1215"/>
            </a:lvl3pPr>
            <a:lvl4pPr marL="925830" indent="0" algn="ctr">
              <a:buNone/>
              <a:defRPr sz="1080"/>
            </a:lvl4pPr>
            <a:lvl5pPr marL="1234440" indent="0" algn="ctr">
              <a:buNone/>
              <a:defRPr sz="1080"/>
            </a:lvl5pPr>
            <a:lvl6pPr marL="1543050" indent="0" algn="ctr">
              <a:buNone/>
              <a:defRPr sz="1080"/>
            </a:lvl6pPr>
            <a:lvl7pPr marL="1852295" indent="0" algn="ctr">
              <a:buNone/>
              <a:defRPr sz="1080"/>
            </a:lvl7pPr>
            <a:lvl8pPr marL="2160905" indent="0" algn="ctr">
              <a:buNone/>
              <a:defRPr sz="1080"/>
            </a:lvl8pPr>
            <a:lvl9pPr marL="2469515" indent="0" algn="ctr">
              <a:buNone/>
              <a:defRPr sz="108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920"/>
            <a:ext cx="1971675" cy="436009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920"/>
            <a:ext cx="5800725" cy="436009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660"/>
            <a:ext cx="7886700" cy="2140147"/>
          </a:xfrm>
        </p:spPr>
        <p:txBody>
          <a:bodyPr anchor="b"/>
          <a:lstStyle>
            <a:lvl1pPr>
              <a:defRPr sz="405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3054"/>
            <a:ext cx="7886700" cy="1125453"/>
          </a:xfrm>
        </p:spPr>
        <p:txBody>
          <a:bodyPr/>
          <a:lstStyle>
            <a:lvl1pPr marL="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1pPr>
            <a:lvl2pPr marL="30861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17220" indent="0">
              <a:buNone/>
              <a:defRPr sz="1215">
                <a:solidFill>
                  <a:schemeClr val="tx1">
                    <a:tint val="75000"/>
                  </a:schemeClr>
                </a:solidFill>
              </a:defRPr>
            </a:lvl3pPr>
            <a:lvl4pPr marL="925830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4pPr>
            <a:lvl5pPr marL="1234440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5pPr>
            <a:lvl6pPr marL="1543050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6pPr>
            <a:lvl7pPr marL="1852295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7pPr>
            <a:lvl8pPr marL="2160905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8pPr>
            <a:lvl9pPr marL="2469515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599"/>
            <a:ext cx="3886200" cy="326441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599"/>
            <a:ext cx="3886200" cy="326441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920"/>
            <a:ext cx="7886700" cy="99444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1223"/>
            <a:ext cx="3868340" cy="618105"/>
          </a:xfrm>
        </p:spPr>
        <p:txBody>
          <a:bodyPr anchor="b"/>
          <a:lstStyle>
            <a:lvl1pPr marL="0" indent="0">
              <a:buNone/>
              <a:defRPr sz="1620" b="1"/>
            </a:lvl1pPr>
            <a:lvl2pPr marL="308610" indent="0">
              <a:buNone/>
              <a:defRPr sz="1350" b="1"/>
            </a:lvl2pPr>
            <a:lvl3pPr marL="617220" indent="0">
              <a:buNone/>
              <a:defRPr sz="1215" b="1"/>
            </a:lvl3pPr>
            <a:lvl4pPr marL="925830" indent="0">
              <a:buNone/>
              <a:defRPr sz="1080" b="1"/>
            </a:lvl4pPr>
            <a:lvl5pPr marL="1234440" indent="0">
              <a:buNone/>
              <a:defRPr sz="1080" b="1"/>
            </a:lvl5pPr>
            <a:lvl6pPr marL="1543050" indent="0">
              <a:buNone/>
              <a:defRPr sz="1080" b="1"/>
            </a:lvl6pPr>
            <a:lvl7pPr marL="1852295" indent="0">
              <a:buNone/>
              <a:defRPr sz="1080" b="1"/>
            </a:lvl7pPr>
            <a:lvl8pPr marL="2160905" indent="0">
              <a:buNone/>
              <a:defRPr sz="1080" b="1"/>
            </a:lvl8pPr>
            <a:lvl9pPr marL="2469515" indent="0">
              <a:buNone/>
              <a:defRPr sz="108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9329"/>
            <a:ext cx="3868340" cy="276420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1223"/>
            <a:ext cx="3887391" cy="618105"/>
          </a:xfrm>
        </p:spPr>
        <p:txBody>
          <a:bodyPr anchor="b"/>
          <a:lstStyle>
            <a:lvl1pPr marL="0" indent="0">
              <a:buNone/>
              <a:defRPr sz="1620" b="1"/>
            </a:lvl1pPr>
            <a:lvl2pPr marL="308610" indent="0">
              <a:buNone/>
              <a:defRPr sz="1350" b="1"/>
            </a:lvl2pPr>
            <a:lvl3pPr marL="617220" indent="0">
              <a:buNone/>
              <a:defRPr sz="1215" b="1"/>
            </a:lvl3pPr>
            <a:lvl4pPr marL="925830" indent="0">
              <a:buNone/>
              <a:defRPr sz="1080" b="1"/>
            </a:lvl4pPr>
            <a:lvl5pPr marL="1234440" indent="0">
              <a:buNone/>
              <a:defRPr sz="1080" b="1"/>
            </a:lvl5pPr>
            <a:lvl6pPr marL="1543050" indent="0">
              <a:buNone/>
              <a:defRPr sz="1080" b="1"/>
            </a:lvl6pPr>
            <a:lvl7pPr marL="1852295" indent="0">
              <a:buNone/>
              <a:defRPr sz="1080" b="1"/>
            </a:lvl7pPr>
            <a:lvl8pPr marL="2160905" indent="0">
              <a:buNone/>
              <a:defRPr sz="1080" b="1"/>
            </a:lvl8pPr>
            <a:lvl9pPr marL="2469515" indent="0">
              <a:buNone/>
              <a:defRPr sz="108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329"/>
            <a:ext cx="3887391" cy="276420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95"/>
            <a:ext cx="2949178" cy="1200484"/>
          </a:xfrm>
        </p:spPr>
        <p:txBody>
          <a:bodyPr anchor="b"/>
          <a:lstStyle>
            <a:lvl1pPr>
              <a:defRPr sz="216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775"/>
            <a:ext cx="4629150" cy="3656234"/>
          </a:xfrm>
        </p:spPr>
        <p:txBody>
          <a:bodyPr/>
          <a:lstStyle>
            <a:lvl1pPr>
              <a:defRPr sz="2160"/>
            </a:lvl1pPr>
            <a:lvl2pPr>
              <a:defRPr sz="1890"/>
            </a:lvl2pPr>
            <a:lvl3pPr>
              <a:defRPr sz="162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479"/>
            <a:ext cx="2949178" cy="2859485"/>
          </a:xfrm>
        </p:spPr>
        <p:txBody>
          <a:bodyPr/>
          <a:lstStyle>
            <a:lvl1pPr marL="0" indent="0">
              <a:buNone/>
              <a:defRPr sz="1080"/>
            </a:lvl1pPr>
            <a:lvl2pPr marL="308610" indent="0">
              <a:buNone/>
              <a:defRPr sz="945"/>
            </a:lvl2pPr>
            <a:lvl3pPr marL="617220" indent="0">
              <a:buNone/>
              <a:defRPr sz="810"/>
            </a:lvl3pPr>
            <a:lvl4pPr marL="925830" indent="0">
              <a:buNone/>
              <a:defRPr sz="675"/>
            </a:lvl4pPr>
            <a:lvl5pPr marL="1234440" indent="0">
              <a:buNone/>
              <a:defRPr sz="675"/>
            </a:lvl5pPr>
            <a:lvl6pPr marL="1543050" indent="0">
              <a:buNone/>
              <a:defRPr sz="675"/>
            </a:lvl6pPr>
            <a:lvl7pPr marL="1852295" indent="0">
              <a:buNone/>
              <a:defRPr sz="675"/>
            </a:lvl7pPr>
            <a:lvl8pPr marL="2160905" indent="0">
              <a:buNone/>
              <a:defRPr sz="675"/>
            </a:lvl8pPr>
            <a:lvl9pPr marL="2469515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95"/>
            <a:ext cx="2949178" cy="1200484"/>
          </a:xfrm>
        </p:spPr>
        <p:txBody>
          <a:bodyPr anchor="b"/>
          <a:lstStyle>
            <a:lvl1pPr>
              <a:defRPr sz="216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887391" y="740775"/>
            <a:ext cx="4629150" cy="3656234"/>
          </a:xfrm>
        </p:spPr>
        <p:txBody>
          <a:bodyPr anchor="t"/>
          <a:lstStyle>
            <a:lvl1pPr marL="0" indent="0">
              <a:buNone/>
              <a:defRPr sz="2160"/>
            </a:lvl1pPr>
            <a:lvl2pPr marL="308610" indent="0">
              <a:buNone/>
              <a:defRPr sz="1890"/>
            </a:lvl2pPr>
            <a:lvl3pPr marL="617220" indent="0">
              <a:buNone/>
              <a:defRPr sz="1620"/>
            </a:lvl3pPr>
            <a:lvl4pPr marL="925830" indent="0">
              <a:buNone/>
              <a:defRPr sz="1350"/>
            </a:lvl4pPr>
            <a:lvl5pPr marL="1234440" indent="0">
              <a:buNone/>
              <a:defRPr sz="1350"/>
            </a:lvl5pPr>
            <a:lvl6pPr marL="1543050" indent="0">
              <a:buNone/>
              <a:defRPr sz="1350"/>
            </a:lvl6pPr>
            <a:lvl7pPr marL="1852295" indent="0">
              <a:buNone/>
              <a:defRPr sz="1350"/>
            </a:lvl7pPr>
            <a:lvl8pPr marL="2160905" indent="0">
              <a:buNone/>
              <a:defRPr sz="1350"/>
            </a:lvl8pPr>
            <a:lvl9pPr marL="2469515" indent="0">
              <a:buNone/>
              <a:defRPr sz="135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479"/>
            <a:ext cx="2949178" cy="2859485"/>
          </a:xfrm>
        </p:spPr>
        <p:txBody>
          <a:bodyPr/>
          <a:lstStyle>
            <a:lvl1pPr marL="0" indent="0">
              <a:buNone/>
              <a:defRPr sz="1080"/>
            </a:lvl1pPr>
            <a:lvl2pPr marL="308610" indent="0">
              <a:buNone/>
              <a:defRPr sz="945"/>
            </a:lvl2pPr>
            <a:lvl3pPr marL="617220" indent="0">
              <a:buNone/>
              <a:defRPr sz="810"/>
            </a:lvl3pPr>
            <a:lvl4pPr marL="925830" indent="0">
              <a:buNone/>
              <a:defRPr sz="675"/>
            </a:lvl4pPr>
            <a:lvl5pPr marL="1234440" indent="0">
              <a:buNone/>
              <a:defRPr sz="675"/>
            </a:lvl5pPr>
            <a:lvl6pPr marL="1543050" indent="0">
              <a:buNone/>
              <a:defRPr sz="675"/>
            </a:lvl6pPr>
            <a:lvl7pPr marL="1852295" indent="0">
              <a:buNone/>
              <a:defRPr sz="675"/>
            </a:lvl7pPr>
            <a:lvl8pPr marL="2160905" indent="0">
              <a:buNone/>
              <a:defRPr sz="675"/>
            </a:lvl8pPr>
            <a:lvl9pPr marL="2469515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920"/>
            <a:ext cx="7886700" cy="9944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599"/>
            <a:ext cx="7886700" cy="3264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8588"/>
            <a:ext cx="2057400" cy="2739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6FDCD-927C-384A-AB64-1BEDB5D14A5D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8588"/>
            <a:ext cx="3086100" cy="2739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8588"/>
            <a:ext cx="2057400" cy="2739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7D3A6-8FA4-F94D-9A47-0720A769C53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17220" rtl="0" eaLnBrk="1" latinLnBrk="0" hangingPunct="1">
        <a:lnSpc>
          <a:spcPct val="90000"/>
        </a:lnSpc>
        <a:spcBef>
          <a:spcPct val="0"/>
        </a:spcBef>
        <a:buNone/>
        <a:defRPr sz="29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4305" indent="-154305" algn="l" defTabSz="617220" rtl="0" eaLnBrk="1" latinLnBrk="0" hangingPunct="1">
        <a:lnSpc>
          <a:spcPct val="90000"/>
        </a:lnSpc>
        <a:spcBef>
          <a:spcPts val="67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62915" indent="-154305" algn="l" defTabSz="617220" rtl="0" eaLnBrk="1" latinLnBrk="0" hangingPunct="1">
        <a:lnSpc>
          <a:spcPct val="90000"/>
        </a:lnSpc>
        <a:spcBef>
          <a:spcPct val="6800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771525" indent="-154305" algn="l" defTabSz="617220" rtl="0" eaLnBrk="1" latinLnBrk="0" hangingPunct="1">
        <a:lnSpc>
          <a:spcPct val="90000"/>
        </a:lnSpc>
        <a:spcBef>
          <a:spcPct val="68000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indent="-154305" algn="l" defTabSz="617220" rtl="0" eaLnBrk="1" latinLnBrk="0" hangingPunct="1">
        <a:lnSpc>
          <a:spcPct val="90000"/>
        </a:lnSpc>
        <a:spcBef>
          <a:spcPct val="68000"/>
        </a:spcBef>
        <a:buFont typeface="Arial" panose="020B0604020202020204" pitchFamily="34" charset="0"/>
        <a:buChar char="•"/>
        <a:defRPr sz="1215" kern="1200">
          <a:solidFill>
            <a:schemeClr val="tx1"/>
          </a:solidFill>
          <a:latin typeface="+mn-lt"/>
          <a:ea typeface="+mn-ea"/>
          <a:cs typeface="+mn-cs"/>
        </a:defRPr>
      </a:lvl4pPr>
      <a:lvl5pPr marL="1388745" indent="-154305" algn="l" defTabSz="617220" rtl="0" eaLnBrk="1" latinLnBrk="0" hangingPunct="1">
        <a:lnSpc>
          <a:spcPct val="90000"/>
        </a:lnSpc>
        <a:spcBef>
          <a:spcPct val="68000"/>
        </a:spcBef>
        <a:buFont typeface="Arial" panose="020B0604020202020204" pitchFamily="34" charset="0"/>
        <a:buChar char="•"/>
        <a:defRPr sz="1215" kern="1200">
          <a:solidFill>
            <a:schemeClr val="tx1"/>
          </a:solidFill>
          <a:latin typeface="+mn-lt"/>
          <a:ea typeface="+mn-ea"/>
          <a:cs typeface="+mn-cs"/>
        </a:defRPr>
      </a:lvl5pPr>
      <a:lvl6pPr marL="1697355" indent="-154305" algn="l" defTabSz="617220" rtl="0" eaLnBrk="1" latinLnBrk="0" hangingPunct="1">
        <a:lnSpc>
          <a:spcPct val="90000"/>
        </a:lnSpc>
        <a:spcBef>
          <a:spcPct val="68000"/>
        </a:spcBef>
        <a:buFont typeface="Arial" panose="020B0604020202020204" pitchFamily="34" charset="0"/>
        <a:buChar char="•"/>
        <a:defRPr sz="1215" kern="1200">
          <a:solidFill>
            <a:schemeClr val="tx1"/>
          </a:solidFill>
          <a:latin typeface="+mn-lt"/>
          <a:ea typeface="+mn-ea"/>
          <a:cs typeface="+mn-cs"/>
        </a:defRPr>
      </a:lvl6pPr>
      <a:lvl7pPr marL="2006600" indent="-154305" algn="l" defTabSz="617220" rtl="0" eaLnBrk="1" latinLnBrk="0" hangingPunct="1">
        <a:lnSpc>
          <a:spcPct val="90000"/>
        </a:lnSpc>
        <a:spcBef>
          <a:spcPct val="68000"/>
        </a:spcBef>
        <a:buFont typeface="Arial" panose="020B0604020202020204" pitchFamily="34" charset="0"/>
        <a:buChar char="•"/>
        <a:defRPr sz="1215" kern="1200">
          <a:solidFill>
            <a:schemeClr val="tx1"/>
          </a:solidFill>
          <a:latin typeface="+mn-lt"/>
          <a:ea typeface="+mn-ea"/>
          <a:cs typeface="+mn-cs"/>
        </a:defRPr>
      </a:lvl7pPr>
      <a:lvl8pPr marL="2315210" indent="-154305" algn="l" defTabSz="617220" rtl="0" eaLnBrk="1" latinLnBrk="0" hangingPunct="1">
        <a:lnSpc>
          <a:spcPct val="90000"/>
        </a:lnSpc>
        <a:spcBef>
          <a:spcPct val="68000"/>
        </a:spcBef>
        <a:buFont typeface="Arial" panose="020B0604020202020204" pitchFamily="34" charset="0"/>
        <a:buChar char="•"/>
        <a:defRPr sz="1215" kern="1200">
          <a:solidFill>
            <a:schemeClr val="tx1"/>
          </a:solidFill>
          <a:latin typeface="+mn-lt"/>
          <a:ea typeface="+mn-ea"/>
          <a:cs typeface="+mn-cs"/>
        </a:defRPr>
      </a:lvl8pPr>
      <a:lvl9pPr marL="2623820" indent="-154305" algn="l" defTabSz="617220" rtl="0" eaLnBrk="1" latinLnBrk="0" hangingPunct="1">
        <a:lnSpc>
          <a:spcPct val="90000"/>
        </a:lnSpc>
        <a:spcBef>
          <a:spcPct val="68000"/>
        </a:spcBef>
        <a:buFont typeface="Arial" panose="020B0604020202020204" pitchFamily="34" charset="0"/>
        <a:buChar char="•"/>
        <a:defRPr sz="12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17220" rtl="0" eaLnBrk="1" latinLnBrk="0" hangingPunct="1">
        <a:defRPr sz="1215" kern="1200">
          <a:solidFill>
            <a:schemeClr val="tx1"/>
          </a:solidFill>
          <a:latin typeface="+mn-lt"/>
          <a:ea typeface="+mn-ea"/>
          <a:cs typeface="+mn-cs"/>
        </a:defRPr>
      </a:lvl1pPr>
      <a:lvl2pPr marL="308610" algn="l" defTabSz="617220" rtl="0" eaLnBrk="1" latinLnBrk="0" hangingPunct="1">
        <a:defRPr sz="1215" kern="1200">
          <a:solidFill>
            <a:schemeClr val="tx1"/>
          </a:solidFill>
          <a:latin typeface="+mn-lt"/>
          <a:ea typeface="+mn-ea"/>
          <a:cs typeface="+mn-cs"/>
        </a:defRPr>
      </a:lvl2pPr>
      <a:lvl3pPr marL="617220" algn="l" defTabSz="617220" rtl="0" eaLnBrk="1" latinLnBrk="0" hangingPunct="1">
        <a:defRPr sz="1215" kern="1200">
          <a:solidFill>
            <a:schemeClr val="tx1"/>
          </a:solidFill>
          <a:latin typeface="+mn-lt"/>
          <a:ea typeface="+mn-ea"/>
          <a:cs typeface="+mn-cs"/>
        </a:defRPr>
      </a:lvl3pPr>
      <a:lvl4pPr marL="925830" algn="l" defTabSz="617220" rtl="0" eaLnBrk="1" latinLnBrk="0" hangingPunct="1">
        <a:defRPr sz="1215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algn="l" defTabSz="617220" rtl="0" eaLnBrk="1" latinLnBrk="0" hangingPunct="1">
        <a:defRPr sz="1215" kern="1200">
          <a:solidFill>
            <a:schemeClr val="tx1"/>
          </a:solidFill>
          <a:latin typeface="+mn-lt"/>
          <a:ea typeface="+mn-ea"/>
          <a:cs typeface="+mn-cs"/>
        </a:defRPr>
      </a:lvl5pPr>
      <a:lvl6pPr marL="1543050" algn="l" defTabSz="617220" rtl="0" eaLnBrk="1" latinLnBrk="0" hangingPunct="1">
        <a:defRPr sz="1215" kern="1200">
          <a:solidFill>
            <a:schemeClr val="tx1"/>
          </a:solidFill>
          <a:latin typeface="+mn-lt"/>
          <a:ea typeface="+mn-ea"/>
          <a:cs typeface="+mn-cs"/>
        </a:defRPr>
      </a:lvl6pPr>
      <a:lvl7pPr marL="1852295" algn="l" defTabSz="617220" rtl="0" eaLnBrk="1" latinLnBrk="0" hangingPunct="1">
        <a:defRPr sz="1215" kern="1200">
          <a:solidFill>
            <a:schemeClr val="tx1"/>
          </a:solidFill>
          <a:latin typeface="+mn-lt"/>
          <a:ea typeface="+mn-ea"/>
          <a:cs typeface="+mn-cs"/>
        </a:defRPr>
      </a:lvl7pPr>
      <a:lvl8pPr marL="2160905" algn="l" defTabSz="617220" rtl="0" eaLnBrk="1" latinLnBrk="0" hangingPunct="1">
        <a:defRPr sz="1215" kern="1200">
          <a:solidFill>
            <a:schemeClr val="tx1"/>
          </a:solidFill>
          <a:latin typeface="+mn-lt"/>
          <a:ea typeface="+mn-ea"/>
          <a:cs typeface="+mn-cs"/>
        </a:defRPr>
      </a:lvl8pPr>
      <a:lvl9pPr marL="2469515" algn="l" defTabSz="617220" rtl="0" eaLnBrk="1" latinLnBrk="0" hangingPunct="1">
        <a:defRPr sz="12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boxuegu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86409" y="1233227"/>
            <a:ext cx="8557591" cy="923566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4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八天训练营</a:t>
            </a:r>
            <a:endParaRPr kumimoji="1" lang="zh-CN" altLang="en-US" sz="4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41069" y="2295254"/>
            <a:ext cx="3262432" cy="5539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博学谷老师</a:t>
            </a:r>
            <a:r>
              <a:rPr lang="zh-CN" altLang="en-US" sz="30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：张诚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认识</a:t>
            </a:r>
            <a:r>
              <a:rPr kumimoji="1" lang="en-US" altLang="zh-CN" dirty="0" smtClean="0"/>
              <a:t>HTML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628649" y="1377509"/>
            <a:ext cx="708411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F3F3F"/>
                </a:solidFill>
                <a:latin typeface="微软雅黑" charset="0"/>
              </a:rPr>
              <a:t>什么是 </a:t>
            </a:r>
            <a:r>
              <a:rPr lang="en-US" altLang="zh-CN" dirty="0">
                <a:solidFill>
                  <a:srgbClr val="3F3F3F"/>
                </a:solidFill>
                <a:latin typeface="微软雅黑" charset="0"/>
              </a:rPr>
              <a:t>HTML</a:t>
            </a:r>
            <a:r>
              <a:rPr lang="zh-CN" altLang="en-US" dirty="0">
                <a:solidFill>
                  <a:srgbClr val="3F3F3F"/>
                </a:solidFill>
                <a:latin typeface="微软雅黑" charset="0"/>
              </a:rPr>
              <a:t>？</a:t>
            </a:r>
          </a:p>
          <a:p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HTML 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是用来描述网页的一种语言。</a:t>
            </a:r>
          </a:p>
          <a:p>
            <a:pPr lvl="1">
              <a:buFont typeface="Arial" charset="0"/>
              <a:buChar char="•"/>
            </a:pP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HTML 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指的是超文本标记</a:t>
            </a:r>
            <a:r>
              <a:rPr lang="zh-CN" altLang="en-US" dirty="0" smtClean="0">
                <a:solidFill>
                  <a:srgbClr val="000000"/>
                </a:solidFill>
                <a:latin typeface="PingFangSC-Regular" charset="-122"/>
              </a:rPr>
              <a:t>语言 </a:t>
            </a:r>
            <a:r>
              <a:rPr lang="en-US" altLang="zh-CN" dirty="0" smtClean="0">
                <a:solidFill>
                  <a:srgbClr val="000000"/>
                </a:solidFill>
                <a:latin typeface="PingFangSC-Regular" charset="-122"/>
              </a:rPr>
              <a:t>(</a:t>
            </a:r>
            <a:r>
              <a:rPr lang="en-US" altLang="zh-CN" b="1" dirty="0" smtClean="0">
                <a:solidFill>
                  <a:srgbClr val="000000"/>
                </a:solidFill>
                <a:latin typeface="PingFangSC-Regular" charset="-122"/>
              </a:rPr>
              <a:t>H</a:t>
            </a:r>
            <a:r>
              <a:rPr lang="en-US" altLang="zh-CN" dirty="0" smtClean="0">
                <a:solidFill>
                  <a:srgbClr val="000000"/>
                </a:solidFill>
                <a:latin typeface="PingFangSC-Regular" charset="-122"/>
              </a:rPr>
              <a:t>yper</a:t>
            </a: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 </a:t>
            </a:r>
            <a:r>
              <a:rPr lang="en-US" altLang="zh-CN" b="1" dirty="0">
                <a:solidFill>
                  <a:srgbClr val="000000"/>
                </a:solidFill>
                <a:latin typeface="PingFangSC-Regular" charset="-122"/>
              </a:rPr>
              <a:t>T</a:t>
            </a: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ext </a:t>
            </a:r>
            <a:r>
              <a:rPr lang="en-US" altLang="zh-CN" b="1" dirty="0">
                <a:solidFill>
                  <a:srgbClr val="000000"/>
                </a:solidFill>
                <a:latin typeface="PingFangSC-Regular" charset="-122"/>
              </a:rPr>
              <a:t>M</a:t>
            </a: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arkup </a:t>
            </a:r>
            <a:r>
              <a:rPr lang="en-US" altLang="zh-CN" b="1" dirty="0">
                <a:solidFill>
                  <a:srgbClr val="000000"/>
                </a:solidFill>
                <a:latin typeface="PingFangSC-Regular" charset="-122"/>
              </a:rPr>
              <a:t>L</a:t>
            </a: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anguage)</a:t>
            </a:r>
          </a:p>
          <a:p>
            <a:pPr lvl="1">
              <a:buFont typeface="Arial" charset="0"/>
              <a:buChar char="•"/>
            </a:pP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HTML 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不是一种编程语言，而是一种</a:t>
            </a:r>
            <a:r>
              <a:rPr lang="zh-CN" altLang="en-US" b="1" dirty="0">
                <a:solidFill>
                  <a:srgbClr val="000000"/>
                </a:solidFill>
                <a:latin typeface="PingFangSC-Regular" charset="-122"/>
              </a:rPr>
              <a:t>标记语言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 </a:t>
            </a: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(markup language)</a:t>
            </a:r>
          </a:p>
          <a:p>
            <a:pPr lvl="1">
              <a:buFont typeface="Arial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标记语言是一套</a:t>
            </a:r>
            <a:r>
              <a:rPr lang="zh-CN" altLang="en-US" b="1" dirty="0">
                <a:solidFill>
                  <a:srgbClr val="000000"/>
                </a:solidFill>
                <a:latin typeface="PingFangSC-Regular" charset="-122"/>
              </a:rPr>
              <a:t>标记标签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 </a:t>
            </a: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(markup tag)</a:t>
            </a:r>
          </a:p>
          <a:p>
            <a:pPr lvl="1">
              <a:buFont typeface="Arial" charset="0"/>
              <a:buChar char="•"/>
            </a:pP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HTML 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使用</a:t>
            </a:r>
            <a:r>
              <a:rPr lang="zh-CN" altLang="en-US" b="1" dirty="0">
                <a:solidFill>
                  <a:srgbClr val="000000"/>
                </a:solidFill>
                <a:latin typeface="PingFangSC-Regular" charset="-122"/>
              </a:rPr>
              <a:t>标记标签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来描述网页</a:t>
            </a:r>
          </a:p>
          <a:p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/>
            </a:r>
            <a:br>
              <a:rPr lang="zh-CN" altLang="en-US" dirty="0">
                <a:solidFill>
                  <a:srgbClr val="000000"/>
                </a:solidFill>
                <a:latin typeface="PingFangSC-Regular" charset="-122"/>
              </a:rPr>
            </a:br>
            <a:endParaRPr lang="zh-CN" altLang="en-US" b="0" i="0" dirty="0">
              <a:solidFill>
                <a:srgbClr val="000000"/>
              </a:solidFill>
              <a:effectLst/>
              <a:latin typeface="PingFangSC-Regular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298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认识</a:t>
            </a:r>
            <a:r>
              <a:rPr kumimoji="1" lang="en-US" altLang="zh-CN" dirty="0" smtClean="0"/>
              <a:t>HTML</a:t>
            </a:r>
            <a:r>
              <a:rPr kumimoji="1" lang="zh-CN" altLang="en-US" dirty="0" smtClean="0"/>
              <a:t>标签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28650" y="1822823"/>
            <a:ext cx="6159776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HTML 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标记标签通常被称为 </a:t>
            </a: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HTML 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标签 </a:t>
            </a: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(HTML tag)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。</a:t>
            </a:r>
          </a:p>
          <a:p>
            <a:pPr lvl="1">
              <a:buFont typeface="Arial" charset="0"/>
              <a:buChar char="•"/>
            </a:pP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HTML 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标签是由</a:t>
            </a:r>
            <a:r>
              <a:rPr lang="zh-CN" altLang="en-US" b="1" dirty="0">
                <a:solidFill>
                  <a:srgbClr val="000000"/>
                </a:solidFill>
                <a:latin typeface="PingFangSC-Regular" charset="-122"/>
              </a:rPr>
              <a:t>尖括号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包围的关键词，比如 </a:t>
            </a: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&lt;html&gt;</a:t>
            </a:r>
          </a:p>
          <a:p>
            <a:pPr lvl="1">
              <a:buFont typeface="Arial" charset="0"/>
              <a:buChar char="•"/>
            </a:pP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HTML 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标签通常是</a:t>
            </a:r>
            <a:r>
              <a:rPr lang="zh-CN" altLang="en-US" b="1" dirty="0">
                <a:solidFill>
                  <a:srgbClr val="000000"/>
                </a:solidFill>
                <a:latin typeface="PingFangSC-Regular" charset="-122"/>
              </a:rPr>
              <a:t>成对出现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的，比如 </a:t>
            </a: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&lt;b&gt; 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和 </a:t>
            </a:r>
            <a:r>
              <a:rPr lang="en-US" altLang="zh-CN" dirty="0">
                <a:solidFill>
                  <a:srgbClr val="000000"/>
                </a:solidFill>
                <a:latin typeface="PingFangSC-Regular" charset="-122"/>
              </a:rPr>
              <a:t>&lt;/b&gt;</a:t>
            </a:r>
          </a:p>
          <a:p>
            <a:pPr lvl="1">
              <a:buFont typeface="Arial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标签对中的第一个标签是</a:t>
            </a:r>
            <a:r>
              <a:rPr lang="zh-CN" altLang="en-US" b="1" dirty="0">
                <a:solidFill>
                  <a:srgbClr val="000000"/>
                </a:solidFill>
                <a:latin typeface="PingFangSC-Regular" charset="-122"/>
              </a:rPr>
              <a:t>开始标签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，第二个标签是</a:t>
            </a:r>
            <a:r>
              <a:rPr lang="zh-CN" altLang="en-US" b="1" dirty="0">
                <a:solidFill>
                  <a:srgbClr val="000000"/>
                </a:solidFill>
                <a:latin typeface="PingFangSC-Regular" charset="-122"/>
              </a:rPr>
              <a:t>结束标签</a:t>
            </a:r>
            <a:endParaRPr lang="zh-CN" altLang="en-US" dirty="0">
              <a:solidFill>
                <a:srgbClr val="000000"/>
              </a:solidFill>
              <a:latin typeface="PingFangSC-Regular" charset="-122"/>
            </a:endParaRPr>
          </a:p>
          <a:p>
            <a:pPr lvl="1">
              <a:buFont typeface="Arial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开始和结束标签也被称为</a:t>
            </a:r>
            <a:r>
              <a:rPr lang="zh-CN" altLang="en-US" b="1" dirty="0">
                <a:solidFill>
                  <a:srgbClr val="000000"/>
                </a:solidFill>
                <a:latin typeface="PingFangSC-Regular" charset="-122"/>
              </a:rPr>
              <a:t>开放标签</a:t>
            </a:r>
            <a:r>
              <a:rPr lang="zh-CN" altLang="en-US" dirty="0">
                <a:solidFill>
                  <a:srgbClr val="000000"/>
                </a:solidFill>
                <a:latin typeface="PingFangSC-Regular" charset="-122"/>
              </a:rPr>
              <a:t>和</a:t>
            </a:r>
            <a:r>
              <a:rPr lang="zh-CN" altLang="en-US" b="1" dirty="0">
                <a:solidFill>
                  <a:srgbClr val="000000"/>
                </a:solidFill>
                <a:latin typeface="PingFangSC-Regular" charset="-122"/>
              </a:rPr>
              <a:t>闭合标签</a:t>
            </a:r>
            <a:endParaRPr lang="zh-CN" altLang="en-US" b="0" i="0" dirty="0">
              <a:solidFill>
                <a:srgbClr val="000000"/>
              </a:solidFill>
              <a:effectLst/>
              <a:latin typeface="PingFangSC-Regular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3051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HTML </a:t>
            </a:r>
            <a:r>
              <a:rPr lang="zh-CN" altLang="en-US" dirty="0"/>
              <a:t>文档 </a:t>
            </a:r>
            <a:r>
              <a:rPr lang="en-US" altLang="zh-CN" dirty="0"/>
              <a:t>= </a:t>
            </a:r>
            <a:r>
              <a:rPr lang="zh-CN" altLang="en-US" dirty="0" smtClean="0"/>
              <a:t>网页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HTML </a:t>
            </a:r>
            <a:r>
              <a:rPr lang="zh-CN" altLang="en-US" dirty="0"/>
              <a:t>文档</a:t>
            </a:r>
            <a:r>
              <a:rPr lang="zh-CN" altLang="en-US" b="1" dirty="0"/>
              <a:t>描述网页</a:t>
            </a:r>
            <a:endParaRPr lang="zh-CN" altLang="en-US" dirty="0"/>
          </a:p>
          <a:p>
            <a:r>
              <a:rPr lang="en-US" altLang="zh-CN" dirty="0"/>
              <a:t>HTML </a:t>
            </a:r>
            <a:r>
              <a:rPr lang="zh-CN" altLang="en-US" dirty="0"/>
              <a:t>文档</a:t>
            </a:r>
            <a:r>
              <a:rPr lang="zh-CN" altLang="en-US" b="1" dirty="0"/>
              <a:t>包含 </a:t>
            </a:r>
            <a:r>
              <a:rPr lang="en-US" altLang="zh-CN" b="1" dirty="0"/>
              <a:t>HTML </a:t>
            </a:r>
            <a:r>
              <a:rPr lang="zh-CN" altLang="en-US" b="1" dirty="0"/>
              <a:t>标签</a:t>
            </a:r>
            <a:r>
              <a:rPr lang="zh-CN" altLang="en-US" dirty="0"/>
              <a:t>和纯文本</a:t>
            </a:r>
          </a:p>
          <a:p>
            <a:r>
              <a:rPr lang="en-US" altLang="zh-CN" dirty="0"/>
              <a:t>HTML </a:t>
            </a:r>
            <a:r>
              <a:rPr lang="zh-CN" altLang="en-US" dirty="0"/>
              <a:t>文档也被称为</a:t>
            </a:r>
            <a:r>
              <a:rPr lang="zh-CN" altLang="en-US" b="1" dirty="0" smtClean="0"/>
              <a:t>网页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695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开始你的第一个</a:t>
            </a:r>
            <a:r>
              <a:rPr kumimoji="1" lang="en-US" altLang="zh-CN" dirty="0" smtClean="0"/>
              <a:t>html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25956" y="1268369"/>
            <a:ext cx="3190461" cy="1214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100" dirty="0"/>
              <a:t>&lt;html&gt; </a:t>
            </a:r>
            <a:r>
              <a:rPr lang="zh-CN" altLang="en-US" sz="1100" dirty="0"/>
              <a:t>与 </a:t>
            </a:r>
            <a:r>
              <a:rPr lang="en-US" altLang="zh-CN" sz="1100" dirty="0"/>
              <a:t>&lt;/html&gt; </a:t>
            </a:r>
            <a:r>
              <a:rPr lang="zh-CN" altLang="en-US" sz="1100" dirty="0"/>
              <a:t>之间的文本描述网页</a:t>
            </a:r>
          </a:p>
          <a:p>
            <a:pPr marL="0" indent="0">
              <a:buNone/>
            </a:pPr>
            <a:r>
              <a:rPr lang="en-US" altLang="zh-CN" sz="1100" dirty="0"/>
              <a:t>&lt;body&gt; </a:t>
            </a:r>
            <a:r>
              <a:rPr lang="zh-CN" altLang="en-US" sz="1100" dirty="0"/>
              <a:t>与 </a:t>
            </a:r>
            <a:r>
              <a:rPr lang="en-US" altLang="zh-CN" sz="1100" dirty="0"/>
              <a:t>&lt;/body&gt; </a:t>
            </a:r>
            <a:r>
              <a:rPr lang="zh-CN" altLang="en-US" sz="1100" dirty="0"/>
              <a:t>之间的文本是可见的页面内容</a:t>
            </a:r>
          </a:p>
          <a:p>
            <a:pPr marL="0" indent="0">
              <a:buNone/>
            </a:pPr>
            <a:r>
              <a:rPr lang="en-US" altLang="zh-CN" sz="1100" dirty="0"/>
              <a:t>&lt;h1&gt; </a:t>
            </a:r>
            <a:r>
              <a:rPr lang="zh-CN" altLang="en-US" sz="1100" dirty="0"/>
              <a:t>与 </a:t>
            </a:r>
            <a:r>
              <a:rPr lang="en-US" altLang="zh-CN" sz="1100" dirty="0"/>
              <a:t>&lt;/h1&gt; </a:t>
            </a:r>
            <a:r>
              <a:rPr lang="zh-CN" altLang="en-US" sz="1100" dirty="0"/>
              <a:t>之间的文本被显示为标题</a:t>
            </a:r>
          </a:p>
          <a:p>
            <a:pPr marL="0" indent="0">
              <a:buNone/>
            </a:pPr>
            <a:r>
              <a:rPr lang="en-US" altLang="zh-CN" sz="1100" dirty="0"/>
              <a:t>&lt;p&gt; </a:t>
            </a:r>
            <a:r>
              <a:rPr lang="zh-CN" altLang="en-US" sz="1100" dirty="0"/>
              <a:t>与 </a:t>
            </a:r>
            <a:r>
              <a:rPr lang="en-US" altLang="zh-CN" sz="1100" dirty="0"/>
              <a:t>&lt;/p&gt; </a:t>
            </a:r>
            <a:r>
              <a:rPr lang="zh-CN" altLang="en-US" sz="1100" dirty="0"/>
              <a:t>之间的文本被显示为段落</a:t>
            </a:r>
          </a:p>
          <a:p>
            <a:pPr marL="0" indent="0">
              <a:buNone/>
            </a:pPr>
            <a:endParaRPr kumimoji="1" lang="zh-CN" altLang="en-US" sz="1100" dirty="0"/>
          </a:p>
        </p:txBody>
      </p:sp>
      <p:sp>
        <p:nvSpPr>
          <p:cNvPr id="5" name="矩形 4"/>
          <p:cNvSpPr/>
          <p:nvPr/>
        </p:nvSpPr>
        <p:spPr>
          <a:xfrm>
            <a:off x="628650" y="1268369"/>
            <a:ext cx="2313333" cy="1962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html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body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/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&lt;h1&gt;</a:t>
            </a:r>
            <a:r>
              <a:rPr lang="zh-CN" altLang="mr-IN" dirty="0"/>
              <a:t>我的第一个标题</a:t>
            </a:r>
            <a:r>
              <a:rPr lang="mr-IN" altLang="zh-CN" dirty="0">
                <a:solidFill>
                  <a:srgbClr val="E8BF6A"/>
                </a:solidFill>
              </a:rPr>
              <a:t>&lt;/h1&gt;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/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p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我的第一个段落。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p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/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body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html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651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Pycharm</a:t>
            </a:r>
            <a:r>
              <a:rPr kumimoji="1" lang="zh-CN" altLang="en-US" dirty="0" smtClean="0"/>
              <a:t>中创建</a:t>
            </a:r>
            <a:r>
              <a:rPr kumimoji="1" lang="en-US" altLang="zh-CN" dirty="0" smtClean="0"/>
              <a:t>html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123121"/>
            <a:ext cx="1682049" cy="318659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262" y="1123121"/>
            <a:ext cx="3500205" cy="308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50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实现这样一个简易的需要哪些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421572"/>
            <a:ext cx="57531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5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标签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   连接标签</a:t>
            </a:r>
          </a:p>
          <a:p>
            <a:r>
              <a:rPr kumimoji="1" lang="en-US" altLang="zh-CN" dirty="0" err="1" smtClean="0"/>
              <a:t>img</a:t>
            </a:r>
            <a:r>
              <a:rPr kumimoji="1" lang="zh-CN" altLang="en-US" dirty="0" smtClean="0"/>
              <a:t>      图片展示</a:t>
            </a:r>
          </a:p>
          <a:p>
            <a:r>
              <a:rPr kumimoji="1" lang="en-US" altLang="zh-CN" dirty="0" smtClean="0"/>
              <a:t>input</a:t>
            </a:r>
            <a:r>
              <a:rPr kumimoji="1" lang="zh-CN" altLang="en-US" dirty="0" smtClean="0"/>
              <a:t>   输入框</a:t>
            </a:r>
          </a:p>
          <a:p>
            <a:r>
              <a:rPr kumimoji="1" lang="en-US" altLang="zh-CN" dirty="0" smtClean="0"/>
              <a:t>p</a:t>
            </a:r>
            <a:r>
              <a:rPr kumimoji="1" lang="zh-CN" altLang="en-US" dirty="0" smtClean="0"/>
              <a:t>     段落标签</a:t>
            </a:r>
          </a:p>
          <a:p>
            <a:r>
              <a:rPr kumimoji="1" lang="en-US" altLang="zh-CN" dirty="0" smtClean="0"/>
              <a:t>div</a:t>
            </a:r>
            <a:r>
              <a:rPr kumimoji="1" lang="zh-CN" altLang="en-US" dirty="0" smtClean="0"/>
              <a:t>   块标签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245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a-</a:t>
            </a:r>
            <a:r>
              <a:rPr kumimoji="1" lang="zh-CN" altLang="en-US" dirty="0" smtClean="0"/>
              <a:t>链接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599"/>
            <a:ext cx="7886700" cy="399566"/>
          </a:xfrm>
        </p:spPr>
        <p:txBody>
          <a:bodyPr/>
          <a:lstStyle/>
          <a:p>
            <a:r>
              <a:rPr kumimoji="1" lang="zh-CN" altLang="en-US" dirty="0" smtClean="0"/>
              <a:t>页面中可点击的，跳转的，基本都是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标签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795130" y="2226365"/>
            <a:ext cx="434225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&lt;a </a:t>
            </a:r>
            <a:r>
              <a:rPr lang="en-US" altLang="zh-CN" dirty="0" err="1"/>
              <a:t>href</a:t>
            </a:r>
            <a:r>
              <a:rPr lang="en-US" altLang="zh-CN" dirty="0"/>
              <a:t>=</a:t>
            </a:r>
            <a:r>
              <a:rPr lang="en-US" altLang="zh-CN" dirty="0">
                <a:hlinkClick r:id="rId2"/>
              </a:rPr>
              <a:t>https://www.boxuegu.com/</a:t>
            </a:r>
            <a:r>
              <a:rPr lang="en-US" altLang="zh-CN" dirty="0"/>
              <a:t>&gt;</a:t>
            </a:r>
            <a:r>
              <a:rPr lang="zh-CN" altLang="en-US" dirty="0"/>
              <a:t>博学谷</a:t>
            </a:r>
            <a:r>
              <a:rPr lang="en-US" altLang="zh-CN" dirty="0"/>
              <a:t>&lt;/a&gt;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524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img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图片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628649" y="1503798"/>
            <a:ext cx="810784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E8BF6A"/>
                </a:solidFill>
              </a:rPr>
              <a:t>&lt;</a:t>
            </a:r>
            <a:r>
              <a:rPr lang="en-US" altLang="zh-CN" dirty="0" err="1">
                <a:solidFill>
                  <a:srgbClr val="E8BF6A"/>
                </a:solidFill>
              </a:rPr>
              <a:t>img</a:t>
            </a:r>
            <a:r>
              <a:rPr lang="en-US" altLang="zh-CN" dirty="0">
                <a:solidFill>
                  <a:srgbClr val="E8BF6A"/>
                </a:solidFill>
              </a:rPr>
              <a:t> </a:t>
            </a:r>
            <a:r>
              <a:rPr lang="en-US" altLang="zh-CN" dirty="0">
                <a:solidFill>
                  <a:srgbClr val="BABABA"/>
                </a:solidFill>
              </a:rPr>
              <a:t>width=</a:t>
            </a:r>
            <a:r>
              <a:rPr lang="en-US" altLang="zh-CN" dirty="0">
                <a:solidFill>
                  <a:srgbClr val="A5C261"/>
                </a:solidFill>
              </a:rPr>
              <a:t>"100px" </a:t>
            </a:r>
            <a:r>
              <a:rPr lang="en-US" altLang="zh-CN" dirty="0">
                <a:solidFill>
                  <a:srgbClr val="BABABA"/>
                </a:solidFill>
              </a:rPr>
              <a:t>height=</a:t>
            </a:r>
            <a:r>
              <a:rPr lang="en-US" altLang="zh-CN" dirty="0">
                <a:solidFill>
                  <a:srgbClr val="A5C261"/>
                </a:solidFill>
              </a:rPr>
              <a:t>"100px" </a:t>
            </a:r>
            <a:r>
              <a:rPr lang="en-US" altLang="zh-CN" dirty="0" err="1">
                <a:solidFill>
                  <a:srgbClr val="BABABA"/>
                </a:solidFill>
              </a:rPr>
              <a:t>src</a:t>
            </a:r>
            <a:r>
              <a:rPr lang="en-US" altLang="zh-CN" dirty="0">
                <a:solidFill>
                  <a:srgbClr val="BABABA"/>
                </a:solidFill>
              </a:rPr>
              <a:t>=</a:t>
            </a:r>
            <a:r>
              <a:rPr lang="en-US" altLang="zh-CN" dirty="0">
                <a:solidFill>
                  <a:srgbClr val="A5C261"/>
                </a:solidFill>
              </a:rPr>
              <a:t>"http://pic37.nipic.com/20140113/8800276_184927469000_2.png"</a:t>
            </a:r>
            <a:r>
              <a:rPr lang="en-US" altLang="zh-CN" dirty="0">
                <a:solidFill>
                  <a:srgbClr val="E8BF6A"/>
                </a:solidFill>
              </a:rPr>
              <a:t>&gt;</a:t>
            </a:r>
            <a:br>
              <a:rPr lang="en-US" altLang="zh-CN" dirty="0">
                <a:solidFill>
                  <a:srgbClr val="E8BF6A"/>
                </a:solidFill>
              </a:rPr>
            </a:b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2011629"/>
            <a:ext cx="15240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33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input-</a:t>
            </a:r>
            <a:r>
              <a:rPr kumimoji="1" lang="zh-CN" altLang="en-US" dirty="0" smtClean="0"/>
              <a:t>输入框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30" y="2474843"/>
            <a:ext cx="5041900" cy="10287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95130" y="1369133"/>
            <a:ext cx="4572000" cy="71558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input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type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text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name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fname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>
                <a:solidFill>
                  <a:srgbClr val="E8BF6A"/>
                </a:solidFill>
              </a:rPr>
              <a:t>/&gt;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input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type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text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placeholder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zh-CN" altLang="mr-IN" dirty="0">
                <a:solidFill>
                  <a:srgbClr val="A5C261"/>
                </a:solidFill>
              </a:rPr>
              <a:t>提示文字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>
                <a:solidFill>
                  <a:srgbClr val="E8BF6A"/>
                </a:solidFill>
              </a:rPr>
              <a:t>/&gt;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input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type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submit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value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Submit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>
                <a:solidFill>
                  <a:srgbClr val="E8BF6A"/>
                </a:solidFill>
              </a:rPr>
              <a:t>/&gt;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2593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54" y="653773"/>
            <a:ext cx="5448300" cy="39751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321287" y="1480930"/>
            <a:ext cx="2311274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玩偶一</a:t>
            </a:r>
            <a:r>
              <a:rPr kumimoji="1" lang="zh-CN" altLang="en-US" dirty="0" smtClean="0"/>
              <a:t>个 </a:t>
            </a:r>
            <a:r>
              <a:rPr kumimoji="1" lang="zh-CN" altLang="en-US" dirty="0" smtClean="0"/>
              <a:t>酷也孤独 </a:t>
            </a:r>
            <a:r>
              <a:rPr kumimoji="1" lang="en-US" altLang="zh-CN" dirty="0" smtClean="0"/>
              <a:t>Jeremy</a:t>
            </a:r>
            <a:r>
              <a:rPr kumimoji="1" lang="zh-CN" altLang="en-US" dirty="0" smtClean="0"/>
              <a:t>嘉</a:t>
            </a:r>
            <a:endParaRPr kumimoji="1" lang="zh-CN" altLang="en-US" dirty="0" smtClean="0"/>
          </a:p>
          <a:p>
            <a:r>
              <a:rPr kumimoji="1" lang="zh-CN" altLang="en-US" dirty="0" smtClean="0"/>
              <a:t>水杯一</a:t>
            </a:r>
            <a:r>
              <a:rPr kumimoji="1" lang="zh-CN" altLang="en-US" dirty="0" smtClean="0"/>
              <a:t>个 </a:t>
            </a:r>
            <a:r>
              <a:rPr kumimoji="1" lang="zh-CN" altLang="en-US" dirty="0" smtClean="0"/>
              <a:t>单格</a:t>
            </a:r>
          </a:p>
        </p:txBody>
      </p:sp>
    </p:spTree>
    <p:extLst>
      <p:ext uri="{BB962C8B-B14F-4D97-AF65-F5344CB8AC3E}">
        <p14:creationId xmlns:p14="http://schemas.microsoft.com/office/powerpoint/2010/main" val="147367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p-</a:t>
            </a:r>
            <a:r>
              <a:rPr kumimoji="1" lang="zh-CN" altLang="en-US" dirty="0" smtClean="0"/>
              <a:t>段落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</a:t>
            </a:r>
            <a:r>
              <a:rPr lang="zh-CN" altLang="en-US" dirty="0" smtClean="0"/>
              <a:t>标签主要用于重启一个段落</a:t>
            </a:r>
          </a:p>
          <a:p>
            <a:r>
              <a:rPr lang="en-US" altLang="zh-CN" dirty="0" smtClean="0"/>
              <a:t>&lt;p&gt;</a:t>
            </a:r>
            <a:r>
              <a:rPr lang="zh-CN" altLang="en-US" dirty="0" smtClean="0"/>
              <a:t>段落</a:t>
            </a:r>
            <a:r>
              <a:rPr lang="en-US" altLang="zh-CN" dirty="0" smtClean="0"/>
              <a:t>&lt;/</a:t>
            </a:r>
            <a:r>
              <a:rPr lang="en-US" altLang="zh-CN" dirty="0"/>
              <a:t>p&gt;</a:t>
            </a:r>
            <a:br>
              <a:rPr lang="en-US" altLang="zh-CN" dirty="0"/>
            </a:br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93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div-</a:t>
            </a:r>
            <a:r>
              <a:rPr kumimoji="1" lang="zh-CN" altLang="en-US" dirty="0" smtClean="0"/>
              <a:t>块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800" y="1673285"/>
            <a:ext cx="2235200" cy="1016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381539" y="1765955"/>
            <a:ext cx="24847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>
                <a:solidFill>
                  <a:srgbClr val="E8BF6A"/>
                </a:solidFill>
              </a:rPr>
              <a:t>&lt;div </a:t>
            </a:r>
            <a:r>
              <a:rPr lang="en-US" altLang="zh-CN">
                <a:solidFill>
                  <a:srgbClr val="BABABA"/>
                </a:solidFill>
              </a:rPr>
              <a:t>style=</a:t>
            </a:r>
            <a:r>
              <a:rPr lang="en-US" altLang="zh-CN">
                <a:solidFill>
                  <a:srgbClr val="A5C261"/>
                </a:solidFill>
              </a:rPr>
              <a:t>"</a:t>
            </a:r>
            <a:r>
              <a:rPr lang="en-US" altLang="zh-CN">
                <a:solidFill>
                  <a:srgbClr val="BABABA"/>
                </a:solidFill>
              </a:rPr>
              <a:t>color</a:t>
            </a:r>
            <a:r>
              <a:rPr lang="en-US" altLang="zh-CN"/>
              <a:t>:</a:t>
            </a:r>
            <a:r>
              <a:rPr lang="en-US" altLang="zh-CN">
                <a:solidFill>
                  <a:srgbClr val="6897BB"/>
                </a:solidFill>
              </a:rPr>
              <a:t>#00FF00</a:t>
            </a:r>
            <a:r>
              <a:rPr lang="en-US" altLang="zh-CN">
                <a:solidFill>
                  <a:srgbClr val="A5C261"/>
                </a:solidFill>
              </a:rPr>
              <a:t>"</a:t>
            </a:r>
            <a:r>
              <a:rPr lang="en-US" altLang="zh-CN">
                <a:solidFill>
                  <a:srgbClr val="E8BF6A"/>
                </a:solidFill>
              </a:rPr>
              <a:t>&gt;</a:t>
            </a:r>
            <a:br>
              <a:rPr lang="en-US" altLang="zh-CN">
                <a:solidFill>
                  <a:srgbClr val="E8BF6A"/>
                </a:solidFill>
              </a:rPr>
            </a:br>
            <a:r>
              <a:rPr lang="en-US" altLang="zh-CN">
                <a:solidFill>
                  <a:srgbClr val="E8BF6A"/>
                </a:solidFill>
              </a:rPr>
              <a:t>  &lt;h3&gt;</a:t>
            </a:r>
            <a:r>
              <a:rPr lang="en-US" altLang="zh-CN"/>
              <a:t>This is a header</a:t>
            </a:r>
            <a:r>
              <a:rPr lang="en-US" altLang="zh-CN">
                <a:solidFill>
                  <a:srgbClr val="E8BF6A"/>
                </a:solidFill>
              </a:rPr>
              <a:t>&lt;/h3&gt;</a:t>
            </a:r>
            <a:br>
              <a:rPr lang="en-US" altLang="zh-CN">
                <a:solidFill>
                  <a:srgbClr val="E8BF6A"/>
                </a:solidFill>
              </a:rPr>
            </a:br>
            <a:r>
              <a:rPr lang="en-US" altLang="zh-CN">
                <a:solidFill>
                  <a:srgbClr val="E8BF6A"/>
                </a:solidFill>
              </a:rPr>
              <a:t>  &lt;p&gt;</a:t>
            </a:r>
            <a:r>
              <a:rPr lang="en-US" altLang="zh-CN"/>
              <a:t>This is a paragraph.</a:t>
            </a:r>
            <a:r>
              <a:rPr lang="en-US" altLang="zh-CN">
                <a:solidFill>
                  <a:srgbClr val="E8BF6A"/>
                </a:solidFill>
              </a:rPr>
              <a:t>&lt;/p&gt;</a:t>
            </a:r>
            <a:br>
              <a:rPr lang="en-US" altLang="zh-CN">
                <a:solidFill>
                  <a:srgbClr val="E8BF6A"/>
                </a:solidFill>
              </a:rPr>
            </a:br>
            <a:r>
              <a:rPr lang="en-US" altLang="zh-CN">
                <a:solidFill>
                  <a:srgbClr val="E8BF6A"/>
                </a:solidFill>
              </a:rPr>
              <a:t>&lt;/div&gt;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033670" y="1401417"/>
            <a:ext cx="191590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对整个一块内容的操作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6602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539" y="2238237"/>
            <a:ext cx="3109843" cy="32060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234069" y="1854586"/>
            <a:ext cx="4572000" cy="196207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新闻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mr-IN" altLang="zh-CN" dirty="0"/>
              <a:t>hao123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地图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视频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贴吧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登录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设置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input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 smtClean="0">
                <a:solidFill>
                  <a:srgbClr val="BABABA"/>
                </a:solidFill>
              </a:rPr>
              <a:t>type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 smtClean="0">
                <a:solidFill>
                  <a:srgbClr val="A5C261"/>
                </a:solidFill>
              </a:rPr>
              <a:t>button</a:t>
            </a:r>
            <a:r>
              <a:rPr lang="mr-IN" altLang="zh-CN" dirty="0" smtClean="0">
                <a:solidFill>
                  <a:srgbClr val="A5C261"/>
                </a:solidFill>
              </a:rPr>
              <a:t>” </a:t>
            </a:r>
            <a:r>
              <a:rPr lang="mr-IN" altLang="zh-CN" dirty="0" err="1" smtClean="0">
                <a:solidFill>
                  <a:srgbClr val="BABABA"/>
                </a:solidFill>
              </a:rPr>
              <a:t>value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zh-CN" altLang="mr-IN" dirty="0">
                <a:solidFill>
                  <a:srgbClr val="A5C261"/>
                </a:solidFill>
              </a:rPr>
              <a:t>更多产品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&gt;&lt;/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6103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448" y="906118"/>
            <a:ext cx="3873500" cy="20193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462669" y="2001097"/>
            <a:ext cx="3369365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img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src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img</a:t>
            </a:r>
            <a:r>
              <a:rPr lang="mr-IN" altLang="zh-CN" dirty="0">
                <a:solidFill>
                  <a:srgbClr val="A5C261"/>
                </a:solidFill>
              </a:rPr>
              <a:t>/</a:t>
            </a:r>
            <a:r>
              <a:rPr lang="mr-IN" altLang="zh-CN" dirty="0" err="1">
                <a:solidFill>
                  <a:srgbClr val="A5C261"/>
                </a:solidFill>
              </a:rPr>
              <a:t>logo.png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width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"270" </a:t>
            </a:r>
            <a:r>
              <a:rPr lang="mr-IN" altLang="zh-CN" dirty="0" err="1">
                <a:solidFill>
                  <a:srgbClr val="BABABA"/>
                </a:solidFill>
              </a:rPr>
              <a:t>height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"129"</a:t>
            </a:r>
            <a:r>
              <a:rPr lang="mr-IN" altLang="zh-CN" dirty="0">
                <a:solidFill>
                  <a:srgbClr val="E8BF6A"/>
                </a:solidFill>
              </a:rPr>
              <a:t>/&gt;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input</a:t>
            </a:r>
            <a:r>
              <a:rPr lang="mr-IN" altLang="zh-CN" dirty="0">
                <a:solidFill>
                  <a:srgbClr val="E8BF6A"/>
                </a:solidFill>
              </a:rPr>
              <a:t> /&gt;&lt;</a:t>
            </a:r>
            <a:r>
              <a:rPr lang="mr-IN" altLang="zh-CN" dirty="0" err="1">
                <a:solidFill>
                  <a:srgbClr val="E8BF6A"/>
                </a:solidFill>
              </a:rPr>
              <a:t>input</a:t>
            </a:r>
            <a:r>
              <a:rPr lang="mr-IN" altLang="zh-CN" dirty="0">
                <a:solidFill>
                  <a:srgbClr val="E8BF6A"/>
                </a:solidFill>
              </a:rPr>
              <a:t>  </a:t>
            </a:r>
            <a:r>
              <a:rPr lang="mr-IN" altLang="zh-CN" dirty="0" err="1">
                <a:solidFill>
                  <a:srgbClr val="BABABA"/>
                </a:solidFill>
              </a:rPr>
              <a:t>type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submit</a:t>
            </a:r>
            <a:r>
              <a:rPr lang="mr-IN" altLang="zh-CN" dirty="0">
                <a:solidFill>
                  <a:srgbClr val="A5C261"/>
                </a:solidFill>
              </a:rPr>
              <a:t>"  </a:t>
            </a:r>
            <a:r>
              <a:rPr lang="mr-IN" altLang="zh-CN" dirty="0" err="1">
                <a:solidFill>
                  <a:srgbClr val="BABABA"/>
                </a:solidFill>
              </a:rPr>
              <a:t>value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zh-CN" altLang="mr-IN" dirty="0">
                <a:solidFill>
                  <a:srgbClr val="A5C261"/>
                </a:solidFill>
              </a:rPr>
              <a:t>百度一下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/&gt;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&gt;&lt;/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14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094922" y="2468866"/>
            <a:ext cx="4572000" cy="13388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把百度设为主页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关于百度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mr-IN" altLang="zh-CN" dirty="0" err="1"/>
              <a:t>About</a:t>
            </a:r>
            <a:r>
              <a:rPr lang="mr-IN" altLang="zh-CN" dirty="0"/>
              <a:t> </a:t>
            </a:r>
            <a:r>
              <a:rPr lang="mr-IN" altLang="zh-CN" dirty="0" err="1"/>
              <a:t>Baidu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p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/>
              <a:t>©2015 </a:t>
            </a:r>
            <a:r>
              <a:rPr lang="mr-IN" altLang="zh-CN" dirty="0" err="1"/>
              <a:t>BaiDu</a:t>
            </a:r>
            <a:r>
              <a:rPr lang="mr-IN" altLang="zh-CN" dirty="0"/>
              <a:t> </a:t>
            </a:r>
            <a:r>
              <a:rPr lang="zh-CN" altLang="mr-IN" dirty="0"/>
              <a:t>使用百度前必读 意见反馈 京</a:t>
            </a:r>
            <a:r>
              <a:rPr lang="mr-IN" altLang="zh-CN" dirty="0"/>
              <a:t>ICP</a:t>
            </a:r>
            <a:r>
              <a:rPr lang="zh-CN" altLang="mr-IN" dirty="0"/>
              <a:t>证</a:t>
            </a:r>
            <a:r>
              <a:rPr lang="mr-IN" altLang="zh-CN" dirty="0"/>
              <a:t>030173</a:t>
            </a:r>
            <a:r>
              <a:rPr lang="zh-CN" altLang="mr-IN" dirty="0"/>
              <a:t>号</a:t>
            </a:r>
            <a:br>
              <a:rPr lang="zh-CN" altLang="mr-IN" dirty="0"/>
            </a:b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p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33" y="2468866"/>
            <a:ext cx="3577258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css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35496" y="1268369"/>
            <a:ext cx="3645176" cy="3264410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color</a:t>
            </a:r>
            <a:r>
              <a:rPr lang="zh-CN" altLang="en-US" dirty="0" smtClean="0"/>
              <a:t>    颜色</a:t>
            </a:r>
          </a:p>
          <a:p>
            <a:r>
              <a:rPr lang="en-US" altLang="zh-CN" dirty="0" smtClean="0"/>
              <a:t>text-align</a:t>
            </a:r>
            <a:r>
              <a:rPr lang="zh-CN" altLang="en-US" dirty="0" smtClean="0"/>
              <a:t>   文字对其方式</a:t>
            </a:r>
          </a:p>
          <a:p>
            <a:r>
              <a:rPr lang="en-US" altLang="zh-CN" dirty="0" smtClean="0"/>
              <a:t>font-size</a:t>
            </a:r>
            <a:r>
              <a:rPr lang="zh-CN" altLang="en-US" dirty="0" smtClean="0"/>
              <a:t>      文字大小</a:t>
            </a:r>
          </a:p>
          <a:p>
            <a:r>
              <a:rPr lang="en-US" altLang="zh-CN" dirty="0" smtClean="0"/>
              <a:t>font-weight</a:t>
            </a:r>
            <a:r>
              <a:rPr lang="zh-CN" altLang="en-US" dirty="0" smtClean="0"/>
              <a:t>   字体粗细</a:t>
            </a:r>
            <a:endParaRPr kumimoji="1" lang="zh-CN" altLang="en-US" dirty="0" smtClean="0"/>
          </a:p>
          <a:p>
            <a:r>
              <a:rPr kumimoji="1" lang="en-US" altLang="zh-CN" dirty="0" smtClean="0"/>
              <a:t>margin</a:t>
            </a:r>
            <a:r>
              <a:rPr kumimoji="1" lang="zh-CN" altLang="en-US" dirty="0" smtClean="0"/>
              <a:t>      外边距 </a:t>
            </a:r>
          </a:p>
          <a:p>
            <a:r>
              <a:rPr lang="en-US" altLang="zh-CN" dirty="0"/>
              <a:t>padding</a:t>
            </a:r>
            <a:r>
              <a:rPr lang="zh-CN" altLang="en-US" dirty="0"/>
              <a:t>    内边</a:t>
            </a:r>
            <a:r>
              <a:rPr lang="zh-CN" altLang="en-US" dirty="0" smtClean="0"/>
              <a:t>距</a:t>
            </a:r>
            <a:endParaRPr kumimoji="1" lang="zh-CN" altLang="en-US" dirty="0" smtClean="0"/>
          </a:p>
          <a:p>
            <a:r>
              <a:rPr lang="en-US" altLang="zh-CN" dirty="0" smtClean="0"/>
              <a:t>margin-left</a:t>
            </a:r>
            <a:r>
              <a:rPr lang="zh-CN" altLang="en-US" dirty="0" smtClean="0"/>
              <a:t>   左外边距</a:t>
            </a:r>
          </a:p>
          <a:p>
            <a:r>
              <a:rPr lang="en-US" altLang="zh-CN" dirty="0"/>
              <a:t>margin-bottom</a:t>
            </a:r>
            <a:r>
              <a:rPr lang="zh-CN" altLang="en-US" dirty="0"/>
              <a:t>  下外边</a:t>
            </a:r>
            <a:r>
              <a:rPr lang="zh-CN" altLang="en-US" dirty="0" smtClean="0"/>
              <a:t>距</a:t>
            </a:r>
            <a:endParaRPr kumimoji="1" lang="zh-CN" altLang="en-US" dirty="0" smtClean="0"/>
          </a:p>
          <a:p>
            <a:r>
              <a:rPr lang="en-US" altLang="zh-CN" dirty="0" smtClean="0"/>
              <a:t>background</a:t>
            </a:r>
            <a:r>
              <a:rPr lang="zh-CN" altLang="en-US" dirty="0" smtClean="0"/>
              <a:t>  背景色</a:t>
            </a:r>
          </a:p>
          <a:p>
            <a:r>
              <a:rPr lang="en-US" altLang="zh-CN" dirty="0" smtClean="0"/>
              <a:t>border</a:t>
            </a:r>
            <a:r>
              <a:rPr lang="zh-CN" altLang="en-US" dirty="0" smtClean="0"/>
              <a:t> 边框</a:t>
            </a:r>
          </a:p>
          <a:p>
            <a:r>
              <a:rPr lang="en-US" altLang="zh-CN" dirty="0"/>
              <a:t>cursor</a:t>
            </a:r>
            <a:endParaRPr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4452732" y="1268369"/>
            <a:ext cx="3645176" cy="3264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54305" indent="-154305" algn="l" defTabSz="617220" rtl="0" eaLnBrk="1" latinLnBrk="0" hangingPunct="1">
              <a:lnSpc>
                <a:spcPct val="90000"/>
              </a:lnSpc>
              <a:spcBef>
                <a:spcPts val="67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2915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1525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0135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8745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97355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06600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15210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23820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width</a:t>
            </a:r>
            <a:r>
              <a:rPr lang="zh-CN" altLang="en-US" dirty="0" smtClean="0"/>
              <a:t>   宽度</a:t>
            </a:r>
          </a:p>
          <a:p>
            <a:r>
              <a:rPr lang="en-US" altLang="zh-CN" dirty="0" smtClean="0"/>
              <a:t>height</a:t>
            </a:r>
            <a:r>
              <a:rPr lang="zh-CN" altLang="en-US" dirty="0" smtClean="0"/>
              <a:t>  高度</a:t>
            </a:r>
          </a:p>
        </p:txBody>
      </p:sp>
    </p:spTree>
    <p:extLst>
      <p:ext uri="{BB962C8B-B14F-4D97-AF65-F5344CB8AC3E}">
        <p14:creationId xmlns:p14="http://schemas.microsoft.com/office/powerpoint/2010/main" val="60598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规划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上面选项菜单</a:t>
            </a:r>
          </a:p>
          <a:p>
            <a:r>
              <a:rPr kumimoji="1" lang="zh-CN" altLang="en-US" dirty="0" smtClean="0"/>
              <a:t>主要部分</a:t>
            </a:r>
          </a:p>
          <a:p>
            <a:r>
              <a:rPr kumimoji="1" lang="zh-CN" altLang="en-US" dirty="0" smtClean="0"/>
              <a:t>最底一块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171" y="914399"/>
            <a:ext cx="5278029" cy="335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5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154" y="1408596"/>
            <a:ext cx="5245100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84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代码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628650" y="1362491"/>
            <a:ext cx="771028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altLang="zh-CN" dirty="0">
                <a:solidFill>
                  <a:srgbClr val="808080"/>
                </a:solidFill>
              </a:rPr>
              <a:t>&lt;!--</a:t>
            </a:r>
            <a:r>
              <a:rPr lang="zh-CN" altLang="mr-IN" dirty="0">
                <a:solidFill>
                  <a:srgbClr val="808080"/>
                </a:solidFill>
              </a:rPr>
              <a:t>上面选项菜单</a:t>
            </a:r>
            <a:r>
              <a:rPr lang="mr-IN" altLang="zh-CN" dirty="0">
                <a:solidFill>
                  <a:srgbClr val="808080"/>
                </a:solidFill>
              </a:rPr>
              <a:t>--&gt;</a:t>
            </a:r>
            <a:br>
              <a:rPr lang="mr-IN" altLang="zh-CN" dirty="0">
                <a:solidFill>
                  <a:srgbClr val="808080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text-align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right</a:t>
            </a:r>
            <a:r>
              <a:rPr lang="mr-IN" altLang="zh-CN" dirty="0" err="1">
                <a:solidFill>
                  <a:srgbClr val="CC7832"/>
                </a:solidFill>
              </a:rPr>
              <a:t>;</a:t>
            </a:r>
            <a:r>
              <a:rPr lang="mr-IN" altLang="zh-CN" dirty="0" err="1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21</a:t>
            </a:r>
            <a:r>
              <a:rPr lang="mr-IN" altLang="zh-CN" dirty="0">
                <a:solidFill>
                  <a:srgbClr val="A5C261"/>
                </a:solidFill>
              </a:rPr>
              <a:t>px </a:t>
            </a:r>
            <a:r>
              <a:rPr lang="mr-IN" altLang="zh-CN" dirty="0">
                <a:solidFill>
                  <a:srgbClr val="6897BB"/>
                </a:solidFill>
              </a:rPr>
              <a:t>8</a:t>
            </a:r>
            <a:r>
              <a:rPr lang="mr-IN" altLang="zh-CN" dirty="0">
                <a:solidFill>
                  <a:srgbClr val="A5C261"/>
                </a:solidFill>
              </a:rPr>
              <a:t>px </a:t>
            </a:r>
            <a:r>
              <a:rPr lang="mr-IN" altLang="zh-CN" dirty="0">
                <a:solidFill>
                  <a:srgbClr val="6897BB"/>
                </a:solidFill>
              </a:rPr>
              <a:t>50</a:t>
            </a:r>
            <a:r>
              <a:rPr lang="mr-IN" altLang="zh-CN" dirty="0">
                <a:solidFill>
                  <a:srgbClr val="A5C261"/>
                </a:solidFill>
              </a:rPr>
              <a:t>px </a:t>
            </a:r>
            <a:r>
              <a:rPr lang="mr-IN" altLang="zh-CN" dirty="0">
                <a:solidFill>
                  <a:srgbClr val="6897BB"/>
                </a:solidFill>
              </a:rPr>
              <a:t>0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font-size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13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 err="1">
                <a:solidFill>
                  <a:srgbClr val="BABABA"/>
                </a:solidFill>
              </a:rPr>
              <a:t>font-weight</a:t>
            </a:r>
            <a:r>
              <a:rPr lang="mr-IN" altLang="zh-CN" dirty="0" err="1"/>
              <a:t>:</a:t>
            </a:r>
            <a:r>
              <a:rPr lang="mr-IN" altLang="zh-CN" dirty="0" err="1">
                <a:solidFill>
                  <a:srgbClr val="A5C261"/>
                </a:solidFill>
              </a:rPr>
              <a:t>bold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#333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0 7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新闻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#333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0 7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text-decoration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none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mr-IN" altLang="zh-CN" dirty="0"/>
              <a:t>hao123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#333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0 7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text-decoration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none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地图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#333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0 7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text-decoration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none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视频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#333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0 7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text-decoration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none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贴吧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#333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 err="1">
                <a:solidFill>
                  <a:srgbClr val="BABABA"/>
                </a:solidFill>
              </a:rPr>
              <a:t>font-weight</a:t>
            </a:r>
            <a:r>
              <a:rPr lang="mr-IN" altLang="zh-CN" dirty="0" err="1"/>
              <a:t>:</a:t>
            </a:r>
            <a:r>
              <a:rPr lang="mr-IN" altLang="zh-CN" dirty="0" err="1">
                <a:solidFill>
                  <a:srgbClr val="A5C261"/>
                </a:solidFill>
              </a:rPr>
              <a:t>normal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0 7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text-decoration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none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登录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#333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 err="1">
                <a:solidFill>
                  <a:srgbClr val="BABABA"/>
                </a:solidFill>
              </a:rPr>
              <a:t>font-weight</a:t>
            </a:r>
            <a:r>
              <a:rPr lang="mr-IN" altLang="zh-CN" dirty="0" err="1"/>
              <a:t>:</a:t>
            </a:r>
            <a:r>
              <a:rPr lang="mr-IN" altLang="zh-CN" dirty="0" err="1">
                <a:solidFill>
                  <a:srgbClr val="A5C261"/>
                </a:solidFill>
              </a:rPr>
              <a:t>normal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0 7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text-decoration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none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设置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input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type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button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background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#38f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padding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4</a:t>
            </a:r>
            <a:r>
              <a:rPr lang="mr-IN" altLang="zh-CN" dirty="0">
                <a:solidFill>
                  <a:srgbClr val="A5C261"/>
                </a:solidFill>
              </a:rPr>
              <a:t>px </a:t>
            </a:r>
            <a:r>
              <a:rPr lang="mr-IN" altLang="zh-CN" dirty="0">
                <a:solidFill>
                  <a:srgbClr val="6897BB"/>
                </a:solidFill>
              </a:rPr>
              <a:t>5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margin-left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5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A5C261"/>
                </a:solidFill>
              </a:rPr>
              <a:t>White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 err="1">
                <a:solidFill>
                  <a:srgbClr val="BABABA"/>
                </a:solidFill>
              </a:rPr>
              <a:t>border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0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 err="1">
                <a:solidFill>
                  <a:srgbClr val="BABABA"/>
                </a:solidFill>
              </a:rPr>
              <a:t>cursor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pointer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value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zh-CN" altLang="mr-IN" dirty="0">
                <a:solidFill>
                  <a:srgbClr val="A5C261"/>
                </a:solidFill>
              </a:rPr>
              <a:t>更多产品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9337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1168400"/>
            <a:ext cx="90297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95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昨日回顾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599"/>
            <a:ext cx="7886700" cy="1542566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微信数据分析</a:t>
            </a:r>
            <a:endParaRPr kumimoji="1"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628650" y="1798983"/>
            <a:ext cx="7886700" cy="84482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54305" indent="-154305" algn="l" defTabSz="617220" rtl="0" eaLnBrk="1" latinLnBrk="0" hangingPunct="1">
              <a:lnSpc>
                <a:spcPct val="90000"/>
              </a:lnSpc>
              <a:spcBef>
                <a:spcPts val="67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2915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6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1525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0135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8745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97355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06600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15210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23820" indent="-154305" algn="l" defTabSz="617220" rtl="0" eaLnBrk="1" latinLnBrk="0" hangingPunct="1">
              <a:lnSpc>
                <a:spcPct val="90000"/>
              </a:lnSpc>
              <a:spcBef>
                <a:spcPct val="68000"/>
              </a:spcBef>
              <a:buFont typeface="Arial" panose="020B0604020202020204" pitchFamily="34" charset="0"/>
              <a:buChar char="•"/>
              <a:defRPr sz="12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、安装</a:t>
            </a:r>
            <a:r>
              <a:rPr kumimoji="1" lang="en-US" altLang="zh-CN" dirty="0" err="1" smtClean="0"/>
              <a:t>pyecharts</a:t>
            </a:r>
            <a:r>
              <a:rPr kumimoji="1" lang="zh-CN" altLang="en-US" dirty="0" smtClean="0"/>
              <a:t>的问题，版本问题</a:t>
            </a:r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、微信账单如何导入</a:t>
            </a:r>
          </a:p>
          <a:p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、版本切换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477" y="3073193"/>
            <a:ext cx="31115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219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26775" y="1374969"/>
            <a:ext cx="805069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altLang="zh-CN" dirty="0">
                <a:solidFill>
                  <a:srgbClr val="808080"/>
                </a:solidFill>
              </a:rPr>
              <a:t>&lt;!--</a:t>
            </a:r>
            <a:r>
              <a:rPr lang="zh-CN" altLang="mr-IN" dirty="0">
                <a:solidFill>
                  <a:srgbClr val="808080"/>
                </a:solidFill>
              </a:rPr>
              <a:t>主要部分</a:t>
            </a:r>
            <a:r>
              <a:rPr lang="mr-IN" altLang="zh-CN" dirty="0">
                <a:solidFill>
                  <a:srgbClr val="808080"/>
                </a:solidFill>
              </a:rPr>
              <a:t>--&gt;</a:t>
            </a:r>
            <a:br>
              <a:rPr lang="mr-IN" altLang="zh-CN" dirty="0">
                <a:solidFill>
                  <a:srgbClr val="808080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BABABA"/>
                </a:solidFill>
              </a:rPr>
              <a:t>width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655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height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488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0 </a:t>
            </a:r>
            <a:r>
              <a:rPr lang="mr-IN" altLang="zh-CN" dirty="0" err="1">
                <a:solidFill>
                  <a:srgbClr val="A5C261"/>
                </a:solidFill>
              </a:rPr>
              <a:t>auto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text-align</a:t>
            </a:r>
            <a:r>
              <a:rPr lang="mr-IN" altLang="zh-CN" dirty="0" err="1"/>
              <a:t>:</a:t>
            </a:r>
            <a:r>
              <a:rPr lang="mr-IN" altLang="zh-CN" dirty="0" err="1">
                <a:solidFill>
                  <a:srgbClr val="A5C261"/>
                </a:solidFill>
              </a:rPr>
              <a:t>center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margin-bottom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19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    &lt;</a:t>
            </a:r>
            <a:r>
              <a:rPr lang="mr-IN" altLang="zh-CN" dirty="0" err="1">
                <a:solidFill>
                  <a:srgbClr val="E8BF6A"/>
                </a:solidFill>
              </a:rPr>
              <a:t>img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src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img</a:t>
            </a:r>
            <a:r>
              <a:rPr lang="mr-IN" altLang="zh-CN" dirty="0">
                <a:solidFill>
                  <a:srgbClr val="A5C261"/>
                </a:solidFill>
              </a:rPr>
              <a:t>/</a:t>
            </a:r>
            <a:r>
              <a:rPr lang="mr-IN" altLang="zh-CN" dirty="0" err="1">
                <a:solidFill>
                  <a:srgbClr val="A5C261"/>
                </a:solidFill>
              </a:rPr>
              <a:t>logo.png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width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"270" </a:t>
            </a:r>
            <a:r>
              <a:rPr lang="mr-IN" altLang="zh-CN" dirty="0" err="1">
                <a:solidFill>
                  <a:srgbClr val="BABABA"/>
                </a:solidFill>
              </a:rPr>
              <a:t>height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"129" </a:t>
            </a:r>
            <a:r>
              <a:rPr lang="mr-IN" altLang="zh-CN" dirty="0">
                <a:solidFill>
                  <a:srgbClr val="E8BF6A"/>
                </a:solidFill>
              </a:rPr>
              <a:t>/&gt;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&lt;/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    &lt;</a:t>
            </a:r>
            <a:r>
              <a:rPr lang="mr-IN" altLang="zh-CN" dirty="0" err="1">
                <a:solidFill>
                  <a:srgbClr val="E8BF6A"/>
                </a:solidFill>
              </a:rPr>
              <a:t>input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type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text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name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name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>
                <a:solidFill>
                  <a:srgbClr val="BABABA"/>
                </a:solidFill>
              </a:rPr>
              <a:t>border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1</a:t>
            </a:r>
            <a:r>
              <a:rPr lang="mr-IN" altLang="zh-CN" dirty="0">
                <a:solidFill>
                  <a:srgbClr val="A5C261"/>
                </a:solidFill>
              </a:rPr>
              <a:t>px </a:t>
            </a:r>
            <a:r>
              <a:rPr lang="mr-IN" altLang="zh-CN" dirty="0" err="1">
                <a:solidFill>
                  <a:srgbClr val="A5C261"/>
                </a:solidFill>
              </a:rPr>
              <a:t>solid</a:t>
            </a:r>
            <a:r>
              <a:rPr lang="mr-IN" altLang="zh-CN" dirty="0">
                <a:solidFill>
                  <a:srgbClr val="A5C261"/>
                </a:solidFill>
              </a:rPr>
              <a:t> </a:t>
            </a:r>
            <a:r>
              <a:rPr lang="mr-IN" altLang="zh-CN" dirty="0">
                <a:solidFill>
                  <a:srgbClr val="6897BB"/>
                </a:solidFill>
              </a:rPr>
              <a:t>#BBB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float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A5C261"/>
                </a:solidFill>
              </a:rPr>
              <a:t>left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width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540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height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32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padding-left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5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0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 err="1">
                <a:solidFill>
                  <a:srgbClr val="BABABA"/>
                </a:solidFill>
              </a:rPr>
              <a:t>outline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none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>
                <a:solidFill>
                  <a:srgbClr val="E8BF6A"/>
                </a:solidFill>
              </a:rPr>
              <a:t>/&gt;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    &lt;</a:t>
            </a:r>
            <a:r>
              <a:rPr lang="mr-IN" altLang="zh-CN" dirty="0" err="1">
                <a:solidFill>
                  <a:srgbClr val="E8BF6A"/>
                </a:solidFill>
              </a:rPr>
              <a:t>input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type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submit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name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A5C261"/>
                </a:solidFill>
              </a:rPr>
              <a:t>name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value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zh-CN" altLang="mr-IN" dirty="0">
                <a:solidFill>
                  <a:srgbClr val="A5C261"/>
                </a:solidFill>
              </a:rPr>
              <a:t>百度一下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>
                <a:solidFill>
                  <a:srgbClr val="BABABA"/>
                </a:solidFill>
              </a:rPr>
              <a:t>width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100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height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36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 err="1">
                <a:solidFill>
                  <a:srgbClr val="BABABA"/>
                </a:solidFill>
              </a:rPr>
              <a:t>background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#38f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A5C261"/>
                </a:solidFill>
              </a:rPr>
              <a:t>White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font-size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15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border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0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0</a:t>
            </a:r>
            <a:r>
              <a:rPr lang="mr-IN" altLang="zh-CN" dirty="0">
                <a:solidFill>
                  <a:srgbClr val="CC7832"/>
                </a:solidFill>
              </a:rPr>
              <a:t>; </a:t>
            </a:r>
            <a:r>
              <a:rPr lang="mr-IN" altLang="zh-CN" dirty="0">
                <a:solidFill>
                  <a:srgbClr val="BABABA"/>
                </a:solidFill>
              </a:rPr>
              <a:t>padding-left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5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 </a:t>
            </a:r>
            <a:r>
              <a:rPr lang="mr-IN" altLang="zh-CN" dirty="0">
                <a:solidFill>
                  <a:srgbClr val="E8BF6A"/>
                </a:solidFill>
              </a:rPr>
              <a:t>/&gt;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&lt;/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938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126" y="1728304"/>
            <a:ext cx="48514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3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06896" y="967465"/>
            <a:ext cx="6351104" cy="2377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altLang="zh-CN" dirty="0">
                <a:solidFill>
                  <a:srgbClr val="808080"/>
                </a:solidFill>
              </a:rPr>
              <a:t>&lt;!--</a:t>
            </a:r>
            <a:r>
              <a:rPr lang="zh-CN" altLang="mr-IN" dirty="0">
                <a:solidFill>
                  <a:srgbClr val="808080"/>
                </a:solidFill>
              </a:rPr>
              <a:t>最底一块</a:t>
            </a:r>
            <a:r>
              <a:rPr lang="mr-IN" altLang="zh-CN" dirty="0">
                <a:solidFill>
                  <a:srgbClr val="808080"/>
                </a:solidFill>
              </a:rPr>
              <a:t>--&gt;</a:t>
            </a:r>
            <a:br>
              <a:rPr lang="mr-IN" altLang="zh-CN" dirty="0">
                <a:solidFill>
                  <a:srgbClr val="808080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BABABA"/>
                </a:solidFill>
              </a:rPr>
              <a:t>font-size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12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text-align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A5C261"/>
                </a:solidFill>
              </a:rPr>
              <a:t>center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p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    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0 6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Blue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把百度设为主页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    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0 6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Blue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zh-CN" altLang="mr-IN" dirty="0"/>
              <a:t>关于百度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    &lt;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href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"#"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margin</a:t>
            </a:r>
            <a:r>
              <a:rPr lang="mr-IN" altLang="zh-CN" dirty="0"/>
              <a:t>: </a:t>
            </a:r>
            <a:r>
              <a:rPr lang="mr-IN" altLang="zh-CN" dirty="0">
                <a:solidFill>
                  <a:srgbClr val="6897BB"/>
                </a:solidFill>
              </a:rPr>
              <a:t>0 6</a:t>
            </a:r>
            <a:r>
              <a:rPr lang="mr-IN" altLang="zh-CN" dirty="0">
                <a:solidFill>
                  <a:srgbClr val="A5C261"/>
                </a:solidFill>
              </a:rPr>
              <a:t>px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 </a:t>
            </a:r>
            <a:r>
              <a:rPr lang="mr-IN" altLang="zh-CN" dirty="0" err="1">
                <a:solidFill>
                  <a:srgbClr val="A5C261"/>
                </a:solidFill>
              </a:rPr>
              <a:t>Blue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r>
              <a:rPr lang="mr-IN" altLang="zh-CN" dirty="0" err="1"/>
              <a:t>About</a:t>
            </a:r>
            <a:r>
              <a:rPr lang="mr-IN" altLang="zh-CN" dirty="0"/>
              <a:t> </a:t>
            </a:r>
            <a:r>
              <a:rPr lang="mr-IN" altLang="zh-CN" dirty="0" err="1"/>
              <a:t>Baidu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a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&lt;/</a:t>
            </a:r>
            <a:r>
              <a:rPr lang="mr-IN" altLang="zh-CN" dirty="0" err="1">
                <a:solidFill>
                  <a:srgbClr val="E8BF6A"/>
                </a:solidFill>
              </a:rPr>
              <a:t>p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&lt;</a:t>
            </a:r>
            <a:r>
              <a:rPr lang="mr-IN" altLang="zh-CN" dirty="0" err="1">
                <a:solidFill>
                  <a:srgbClr val="E8BF6A"/>
                </a:solidFill>
              </a:rPr>
              <a:t>p</a:t>
            </a:r>
            <a:r>
              <a:rPr lang="mr-IN" altLang="zh-CN" dirty="0">
                <a:solidFill>
                  <a:srgbClr val="E8BF6A"/>
                </a:solidFill>
              </a:rPr>
              <a:t> </a:t>
            </a:r>
            <a:r>
              <a:rPr lang="mr-IN" altLang="zh-CN" dirty="0" err="1">
                <a:solidFill>
                  <a:srgbClr val="BABABA"/>
                </a:solidFill>
              </a:rPr>
              <a:t>style</a:t>
            </a:r>
            <a:r>
              <a:rPr lang="mr-IN" altLang="zh-CN" dirty="0">
                <a:solidFill>
                  <a:srgbClr val="BABABA"/>
                </a:solidFill>
              </a:rPr>
              <a:t>=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 err="1">
                <a:solidFill>
                  <a:srgbClr val="BABABA"/>
                </a:solidFill>
              </a:rPr>
              <a:t>color</a:t>
            </a:r>
            <a:r>
              <a:rPr lang="mr-IN" altLang="zh-CN" dirty="0"/>
              <a:t>:</a:t>
            </a:r>
            <a:r>
              <a:rPr lang="mr-IN" altLang="zh-CN" dirty="0">
                <a:solidFill>
                  <a:srgbClr val="6897BB"/>
                </a:solidFill>
              </a:rPr>
              <a:t>#666</a:t>
            </a:r>
            <a:r>
              <a:rPr lang="mr-IN" altLang="zh-CN" dirty="0">
                <a:solidFill>
                  <a:srgbClr val="CC7832"/>
                </a:solidFill>
              </a:rPr>
              <a:t>;</a:t>
            </a:r>
            <a:r>
              <a:rPr lang="mr-IN" altLang="zh-CN" dirty="0">
                <a:solidFill>
                  <a:srgbClr val="A5C261"/>
                </a:solidFill>
              </a:rPr>
              <a:t>"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        </a:t>
            </a:r>
            <a:r>
              <a:rPr lang="mr-IN" altLang="zh-CN" dirty="0"/>
              <a:t>©2015 </a:t>
            </a:r>
            <a:r>
              <a:rPr lang="mr-IN" altLang="zh-CN" dirty="0" err="1"/>
              <a:t>BaiDu</a:t>
            </a:r>
            <a:r>
              <a:rPr lang="mr-IN" altLang="zh-CN" dirty="0"/>
              <a:t> </a:t>
            </a:r>
            <a:r>
              <a:rPr lang="zh-CN" altLang="mr-IN" dirty="0"/>
              <a:t>使用百度前必读 意见反馈 京</a:t>
            </a:r>
            <a:r>
              <a:rPr lang="mr-IN" altLang="zh-CN" dirty="0"/>
              <a:t>ICP</a:t>
            </a:r>
            <a:r>
              <a:rPr lang="zh-CN" altLang="mr-IN" dirty="0"/>
              <a:t>证</a:t>
            </a:r>
            <a:r>
              <a:rPr lang="mr-IN" altLang="zh-CN" dirty="0"/>
              <a:t>030173</a:t>
            </a:r>
            <a:r>
              <a:rPr lang="zh-CN" altLang="mr-IN" dirty="0"/>
              <a:t>号</a:t>
            </a:r>
            <a:br>
              <a:rPr lang="zh-CN" altLang="mr-IN" dirty="0"/>
            </a:br>
            <a:r>
              <a:rPr lang="zh-CN" altLang="mr-IN" dirty="0"/>
              <a:t>    </a:t>
            </a: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p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br>
              <a:rPr lang="mr-IN" altLang="zh-CN" dirty="0">
                <a:solidFill>
                  <a:srgbClr val="E8BF6A"/>
                </a:solidFill>
              </a:rPr>
            </a:br>
            <a:r>
              <a:rPr lang="mr-IN" altLang="zh-CN" dirty="0">
                <a:solidFill>
                  <a:srgbClr val="E8BF6A"/>
                </a:solidFill>
              </a:rPr>
              <a:t>&lt;/</a:t>
            </a:r>
            <a:r>
              <a:rPr lang="mr-IN" altLang="zh-CN" dirty="0" err="1">
                <a:solidFill>
                  <a:srgbClr val="E8BF6A"/>
                </a:solidFill>
              </a:rPr>
              <a:t>div</a:t>
            </a:r>
            <a:r>
              <a:rPr lang="mr-IN" altLang="zh-CN" dirty="0">
                <a:solidFill>
                  <a:srgbClr val="E8BF6A"/>
                </a:solidFill>
              </a:rPr>
              <a:t>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6946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作业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抄写一遍百度页面代码</a:t>
            </a:r>
          </a:p>
          <a:p>
            <a:r>
              <a:rPr kumimoji="1" lang="zh-CN" altLang="en-US" dirty="0" smtClean="0"/>
              <a:t>提交页面代码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2363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课程概要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000" dirty="0" smtClean="0">
                <a:latin typeface="PingFang SC" charset="-122"/>
                <a:ea typeface="PingFang SC" charset="-122"/>
                <a:cs typeface="PingFang SC" charset="-122"/>
              </a:rPr>
              <a:t>html</a:t>
            </a:r>
            <a:endParaRPr kumimoji="1" lang="zh-CN" altLang="en-US" sz="20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en-US" altLang="zh-CN" sz="2000" dirty="0" err="1" smtClean="0">
                <a:latin typeface="PingFang SC" charset="-122"/>
                <a:ea typeface="PingFang SC" charset="-122"/>
                <a:cs typeface="PingFang SC" charset="-122"/>
              </a:rPr>
              <a:t>css</a:t>
            </a:r>
            <a:endParaRPr kumimoji="1" lang="zh-CN" altLang="en-US" sz="2000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2000" dirty="0" smtClean="0">
                <a:latin typeface="PingFang SC" charset="-122"/>
                <a:ea typeface="PingFang SC" charset="-122"/>
                <a:cs typeface="PingFang SC" charset="-122"/>
              </a:rPr>
              <a:t>百度页面</a:t>
            </a:r>
            <a:endParaRPr kumimoji="1" lang="en-US" altLang="zh-CN" sz="20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599"/>
            <a:ext cx="7886700" cy="469140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dirty="0" smtClean="0"/>
              <a:t>为什么要学习前端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815009" y="2196548"/>
            <a:ext cx="2130904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、后续爬虫必不可少</a:t>
            </a:r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、以后学习</a:t>
            </a:r>
            <a:r>
              <a:rPr kumimoji="1" lang="en-US" altLang="zh-CN" dirty="0" smtClean="0"/>
              <a:t>web</a:t>
            </a:r>
            <a:r>
              <a:rPr kumimoji="1" lang="zh-CN" altLang="en-US" dirty="0" smtClean="0"/>
              <a:t>必不可少</a:t>
            </a:r>
          </a:p>
        </p:txBody>
      </p:sp>
    </p:spTree>
    <p:extLst>
      <p:ext uri="{BB962C8B-B14F-4D97-AF65-F5344CB8AC3E}">
        <p14:creationId xmlns:p14="http://schemas.microsoft.com/office/powerpoint/2010/main" val="158800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先来看看前端能实现什么神奇的效果吧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95" y="1183771"/>
            <a:ext cx="5454098" cy="363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8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想要学那个植物大战僵尸？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65314" y="1461051"/>
            <a:ext cx="174278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你距离那个还很遥远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508099" y="2377359"/>
            <a:ext cx="278634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比如先实现一个非常非常小的目标</a:t>
            </a:r>
          </a:p>
        </p:txBody>
      </p:sp>
      <p:sp>
        <p:nvSpPr>
          <p:cNvPr id="7" name="矩形 6"/>
          <p:cNvSpPr/>
          <p:nvPr/>
        </p:nvSpPr>
        <p:spPr>
          <a:xfrm>
            <a:off x="1577589" y="1919205"/>
            <a:ext cx="2954655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但是一点一点的缩短，是可以做到的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504" y="2985390"/>
            <a:ext cx="3005925" cy="160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030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工具使用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pycharm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 能用，如果纯粹开发前端，那是自我挑战</a:t>
            </a:r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hbulider</a:t>
            </a:r>
            <a:r>
              <a:rPr kumimoji="1" lang="zh-CN" altLang="en-US" dirty="0" smtClean="0"/>
              <a:t>  不算太新的编辑器，对移动端编写比较友好</a:t>
            </a:r>
          </a:p>
          <a:p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d</a:t>
            </a:r>
            <a:r>
              <a:rPr lang="en-US" altLang="zh-CN" dirty="0" err="1" smtClean="0"/>
              <a:t>reamweaver</a:t>
            </a:r>
            <a:r>
              <a:rPr lang="zh-CN" altLang="en-US" dirty="0" smtClean="0"/>
              <a:t>   老牌可视化编辑器</a:t>
            </a:r>
          </a:p>
          <a:p>
            <a:r>
              <a:rPr kumimoji="1" lang="en-US" altLang="zh-CN" dirty="0" smtClean="0"/>
              <a:t>4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webstorm</a:t>
            </a:r>
            <a:r>
              <a:rPr kumimoji="1" lang="zh-CN" altLang="en-US" dirty="0" smtClean="0"/>
              <a:t>    编写前端应用常见的工具</a:t>
            </a:r>
          </a:p>
          <a:p>
            <a:r>
              <a:rPr kumimoji="1" lang="en-US" altLang="zh-CN" dirty="0" smtClean="0"/>
              <a:t>5</a:t>
            </a:r>
            <a:r>
              <a:rPr kumimoji="1" lang="zh-CN" altLang="en-US" dirty="0" smtClean="0"/>
              <a:t>、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sublime</a:t>
            </a:r>
            <a:r>
              <a:rPr kumimoji="1" lang="zh-CN" altLang="en-US" dirty="0" smtClean="0"/>
              <a:t>   装逼利器，硬扛神奇</a:t>
            </a:r>
          </a:p>
        </p:txBody>
      </p:sp>
    </p:spTree>
    <p:extLst>
      <p:ext uri="{BB962C8B-B14F-4D97-AF65-F5344CB8AC3E}">
        <p14:creationId xmlns:p14="http://schemas.microsoft.com/office/powerpoint/2010/main" val="187188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认识前端结构的组成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html-</a:t>
            </a:r>
            <a:r>
              <a:rPr kumimoji="1" lang="zh-CN" altLang="en-US" dirty="0" smtClean="0"/>
              <a:t>用于编写文件使用</a:t>
            </a:r>
          </a:p>
          <a:p>
            <a:r>
              <a:rPr kumimoji="1" lang="en-US" altLang="zh-CN" dirty="0" err="1" smtClean="0"/>
              <a:t>css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用于让页面更加美轮美奂</a:t>
            </a:r>
          </a:p>
          <a:p>
            <a:r>
              <a:rPr kumimoji="1" lang="en-US" altLang="zh-CN" dirty="0" err="1" smtClean="0"/>
              <a:t>js</a:t>
            </a:r>
            <a:r>
              <a:rPr kumimoji="1" lang="en-US" altLang="zh-CN" dirty="0"/>
              <a:t>-</a:t>
            </a:r>
            <a:r>
              <a:rPr kumimoji="1" lang="zh-CN" altLang="en-US" dirty="0" smtClean="0"/>
              <a:t>用于动态控制</a:t>
            </a:r>
            <a:r>
              <a:rPr kumimoji="1" lang="en-US" altLang="zh-CN" dirty="0" smtClean="0"/>
              <a:t>html</a:t>
            </a:r>
            <a:r>
              <a:rPr kumimoji="1" lang="zh-CN" altLang="en-US" dirty="0" smtClean="0"/>
              <a:t>文档结构</a:t>
            </a:r>
          </a:p>
        </p:txBody>
      </p:sp>
    </p:spTree>
    <p:extLst>
      <p:ext uri="{BB962C8B-B14F-4D97-AF65-F5344CB8AC3E}">
        <p14:creationId xmlns:p14="http://schemas.microsoft.com/office/powerpoint/2010/main" val="17376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6072</TotalTime>
  <Words>617</Words>
  <Application>Microsoft Macintosh PowerPoint</Application>
  <PresentationFormat>全屏显示(16:9)</PresentationFormat>
  <Paragraphs>104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2" baseType="lpstr">
      <vt:lpstr>Calibri</vt:lpstr>
      <vt:lpstr>Calibri Light</vt:lpstr>
      <vt:lpstr>Mangal</vt:lpstr>
      <vt:lpstr>PingFang SC</vt:lpstr>
      <vt:lpstr>PingFangSC-Regular</vt:lpstr>
      <vt:lpstr>宋体</vt:lpstr>
      <vt:lpstr>微软雅黑</vt:lpstr>
      <vt:lpstr>Arial</vt:lpstr>
      <vt:lpstr>Office 主题</vt:lpstr>
      <vt:lpstr>八天训练营</vt:lpstr>
      <vt:lpstr>PowerPoint 演示文稿</vt:lpstr>
      <vt:lpstr>昨日回顾</vt:lpstr>
      <vt:lpstr>课程概要</vt:lpstr>
      <vt:lpstr>PowerPoint 演示文稿</vt:lpstr>
      <vt:lpstr>先来看看前端能实现什么神奇的效果吧</vt:lpstr>
      <vt:lpstr>想要学那个植物大战僵尸？</vt:lpstr>
      <vt:lpstr>工具使用</vt:lpstr>
      <vt:lpstr>认识前端结构的组成</vt:lpstr>
      <vt:lpstr>认识HTML</vt:lpstr>
      <vt:lpstr>认识HTML标签</vt:lpstr>
      <vt:lpstr>HTML 文档 = 网页</vt:lpstr>
      <vt:lpstr>开始你的第一个html</vt:lpstr>
      <vt:lpstr>Pycharm中创建html</vt:lpstr>
      <vt:lpstr>实现这样一个简易的需要哪些</vt:lpstr>
      <vt:lpstr>标签</vt:lpstr>
      <vt:lpstr>a-链接</vt:lpstr>
      <vt:lpstr>img-图片</vt:lpstr>
      <vt:lpstr>input-输入框</vt:lpstr>
      <vt:lpstr>p-段落</vt:lpstr>
      <vt:lpstr>div-块</vt:lpstr>
      <vt:lpstr>PowerPoint 演示文稿</vt:lpstr>
      <vt:lpstr>PowerPoint 演示文稿</vt:lpstr>
      <vt:lpstr>PowerPoint 演示文稿</vt:lpstr>
      <vt:lpstr>css</vt:lpstr>
      <vt:lpstr>规划</vt:lpstr>
      <vt:lpstr>PowerPoint 演示文稿</vt:lpstr>
      <vt:lpstr>代码</vt:lpstr>
      <vt:lpstr>PowerPoint 演示文稿</vt:lpstr>
      <vt:lpstr>PowerPoint 演示文稿</vt:lpstr>
      <vt:lpstr>PowerPoint 演示文稿</vt:lpstr>
      <vt:lpstr>PowerPoint 演示文稿</vt:lpstr>
      <vt:lpstr>作业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113</cp:revision>
  <dcterms:created xsi:type="dcterms:W3CDTF">2017-11-28T02:46:00Z</dcterms:created>
  <dcterms:modified xsi:type="dcterms:W3CDTF">2019-06-17T14:05:00Z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